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2" r:id="rId7"/>
    <p:sldId id="263" r:id="rId8"/>
    <p:sldId id="264" r:id="rId9"/>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90F1EC-3FFC-4FA6-A26D-5BB26CD57DAC}" v="738" dt="2022-11-10T20:12:13.2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5" autoAdjust="0"/>
    <p:restoredTop sz="94660"/>
  </p:normalViewPr>
  <p:slideViewPr>
    <p:cSldViewPr snapToGrid="0">
      <p:cViewPr varScale="1">
        <p:scale>
          <a:sx n="86" d="100"/>
          <a:sy n="86" d="100"/>
        </p:scale>
        <p:origin x="66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11/10/2022</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603630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11/10/2022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094294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11/10/2022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648066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11/10/2022</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975083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11/10/2022</a:t>
            </a:fld>
            <a:endParaRPr lang="en-US" dirty="0"/>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dirty="0"/>
          </a:p>
        </p:txBody>
      </p:sp>
    </p:spTree>
    <p:extLst>
      <p:ext uri="{BB962C8B-B14F-4D97-AF65-F5344CB8AC3E}">
        <p14:creationId xmlns:p14="http://schemas.microsoft.com/office/powerpoint/2010/main" val="883098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11/10/2022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290677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11/10/2022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935711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11/10/2022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696879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11/10/2022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2470912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11/10/2022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3431847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11/10/2022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127972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11/10/2022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dirty="0"/>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dirty="0"/>
          </a:p>
        </p:txBody>
      </p:sp>
    </p:spTree>
    <p:extLst>
      <p:ext uri="{BB962C8B-B14F-4D97-AF65-F5344CB8AC3E}">
        <p14:creationId xmlns:p14="http://schemas.microsoft.com/office/powerpoint/2010/main" val="12210478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5D20674-CF0C-4687-81B6-A613F871AF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4" name="Picture 3">
            <a:extLst>
              <a:ext uri="{FF2B5EF4-FFF2-40B4-BE49-F238E27FC236}">
                <a16:creationId xmlns:a16="http://schemas.microsoft.com/office/drawing/2014/main" id="{EC17672F-C668-5CCB-E00C-56A36E79302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6250" b="6250"/>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C819BFF-25C5-425C-8CD1-789F7A30D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4" y="1840754"/>
            <a:ext cx="12188952" cy="501724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BE7EDCE7-C7CC-4117-BFA5-28371F6CF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8366" y="87"/>
            <a:ext cx="10933011" cy="6864710"/>
            <a:chOff x="628366" y="87"/>
            <a:chExt cx="10933011" cy="6864710"/>
          </a:xfrm>
        </p:grpSpPr>
        <p:cxnSp>
          <p:nvCxnSpPr>
            <p:cNvPr id="14" name="Straight Connector 13">
              <a:extLst>
                <a:ext uri="{FF2B5EF4-FFF2-40B4-BE49-F238E27FC236}">
                  <a16:creationId xmlns:a16="http://schemas.microsoft.com/office/drawing/2014/main" id="{01BF9A84-4250-492A-B39F-69166C656F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282750" y="3429044"/>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E06F2BD-0E29-4E49-9EF2-299E140070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6688336" y="3429043"/>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3D26ABB-37B3-41BB-BAF9-08BD936093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8366" y="3413532"/>
              <a:ext cx="258581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Graphic 11">
              <a:extLst>
                <a:ext uri="{FF2B5EF4-FFF2-40B4-BE49-F238E27FC236}">
                  <a16:creationId xmlns:a16="http://schemas.microsoft.com/office/drawing/2014/main" id="{BD29C9E9-E384-4D18-B145-6F8278466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2063" y="702002"/>
              <a:ext cx="5759819" cy="6155995"/>
            </a:xfrm>
            <a:custGeom>
              <a:avLst/>
              <a:gdLst>
                <a:gd name="connsiteX0" fmla="*/ 0 w 4320540"/>
                <a:gd name="connsiteY0" fmla="*/ 4617720 h 4617719"/>
                <a:gd name="connsiteX1" fmla="*/ 0 w 4320540"/>
                <a:gd name="connsiteY1" fmla="*/ 4268439 h 4617719"/>
                <a:gd name="connsiteX2" fmla="*/ 0 w 4320540"/>
                <a:gd name="connsiteY2" fmla="*/ 2052352 h 4617719"/>
                <a:gd name="connsiteX3" fmla="*/ 2160270 w 4320540"/>
                <a:gd name="connsiteY3" fmla="*/ 0 h 4617719"/>
                <a:gd name="connsiteX4" fmla="*/ 2160270 w 4320540"/>
                <a:gd name="connsiteY4" fmla="*/ 0 h 4617719"/>
                <a:gd name="connsiteX5" fmla="*/ 4320540 w 4320540"/>
                <a:gd name="connsiteY5" fmla="*/ 2052352 h 4617719"/>
                <a:gd name="connsiteX6" fmla="*/ 4320540 w 4320540"/>
                <a:gd name="connsiteY6" fmla="*/ 2782443 h 4617719"/>
                <a:gd name="connsiteX7" fmla="*/ 4320540 w 4320540"/>
                <a:gd name="connsiteY7" fmla="*/ 4617720 h 4617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20540" h="4617719">
                  <a:moveTo>
                    <a:pt x="0" y="4617720"/>
                  </a:moveTo>
                  <a:lnTo>
                    <a:pt x="0" y="4268439"/>
                  </a:lnTo>
                  <a:lnTo>
                    <a:pt x="0" y="2052352"/>
                  </a:lnTo>
                  <a:cubicBezTo>
                    <a:pt x="0" y="918877"/>
                    <a:pt x="967169" y="0"/>
                    <a:pt x="2160270" y="0"/>
                  </a:cubicBezTo>
                  <a:lnTo>
                    <a:pt x="2160270" y="0"/>
                  </a:lnTo>
                  <a:cubicBezTo>
                    <a:pt x="3353372" y="0"/>
                    <a:pt x="4320540" y="918877"/>
                    <a:pt x="4320540" y="2052352"/>
                  </a:cubicBezTo>
                  <a:lnTo>
                    <a:pt x="4320540" y="2782443"/>
                  </a:lnTo>
                  <a:lnTo>
                    <a:pt x="4320540" y="4617720"/>
                  </a:lnTo>
                </a:path>
              </a:pathLst>
            </a:custGeom>
            <a:noFill/>
            <a:ln w="12700" cap="flat">
              <a:solidFill>
                <a:schemeClr val="accent4"/>
              </a:solid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E4A2578E-82C6-431F-9703-17041C17A4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974010" y="3413529"/>
              <a:ext cx="258736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FC1B538-DD88-410F-85D9-2DADF89010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2421" y="3435841"/>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AFBD890-B8AC-4C60-92CC-2837A0B20C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6164" y="3435428"/>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Başlık 1"/>
          <p:cNvSpPr>
            <a:spLocks noGrp="1"/>
          </p:cNvSpPr>
          <p:nvPr>
            <p:ph type="ctrTitle"/>
          </p:nvPr>
        </p:nvSpPr>
        <p:spPr>
          <a:xfrm>
            <a:off x="3281617" y="3371855"/>
            <a:ext cx="5567743" cy="1476816"/>
          </a:xfrm>
        </p:spPr>
        <p:txBody>
          <a:bodyPr anchor="b">
            <a:normAutofit fontScale="90000"/>
          </a:bodyPr>
          <a:lstStyle/>
          <a:p>
            <a:pPr algn="ctr">
              <a:lnSpc>
                <a:spcPct val="90000"/>
              </a:lnSpc>
            </a:pPr>
            <a:r>
              <a:rPr lang="tr-TR" sz="3600" dirty="0">
                <a:solidFill>
                  <a:schemeClr val="bg1"/>
                </a:solidFill>
                <a:latin typeface="Arial"/>
                <a:ea typeface="+mj-lt"/>
                <a:cs typeface="+mj-lt"/>
              </a:rPr>
              <a:t>Görüntü işleme teknikleri kullanılarak ekmek doku analizi</a:t>
            </a:r>
            <a:endParaRPr lang="tr-TR" dirty="0">
              <a:solidFill>
                <a:schemeClr val="bg1"/>
              </a:solidFill>
              <a:latin typeface="Arial"/>
              <a:cs typeface="Arial"/>
            </a:endParaRPr>
          </a:p>
        </p:txBody>
      </p:sp>
      <p:sp>
        <p:nvSpPr>
          <p:cNvPr id="3" name="Alt Başlık 2"/>
          <p:cNvSpPr>
            <a:spLocks noGrp="1"/>
          </p:cNvSpPr>
          <p:nvPr>
            <p:ph type="subTitle" idx="1"/>
          </p:nvPr>
        </p:nvSpPr>
        <p:spPr>
          <a:xfrm>
            <a:off x="3281617" y="5121835"/>
            <a:ext cx="5567743" cy="1065939"/>
          </a:xfrm>
        </p:spPr>
        <p:txBody>
          <a:bodyPr anchor="t">
            <a:normAutofit/>
          </a:bodyPr>
          <a:lstStyle/>
          <a:p>
            <a:pPr algn="ctr"/>
            <a:endParaRPr lang="tr-TR">
              <a:solidFill>
                <a:srgbClr val="FFFFFF"/>
              </a:solidFill>
            </a:endParaRPr>
          </a:p>
        </p:txBody>
      </p:sp>
    </p:spTree>
    <p:extLst>
      <p:ext uri="{BB962C8B-B14F-4D97-AF65-F5344CB8AC3E}">
        <p14:creationId xmlns:p14="http://schemas.microsoft.com/office/powerpoint/2010/main" val="1674425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E58E86C-7BE2-6A42-14A5-0887982DE018}"/>
              </a:ext>
            </a:extLst>
          </p:cNvPr>
          <p:cNvSpPr>
            <a:spLocks noGrp="1"/>
          </p:cNvSpPr>
          <p:nvPr>
            <p:ph type="title"/>
          </p:nvPr>
        </p:nvSpPr>
        <p:spPr/>
        <p:txBody>
          <a:bodyPr/>
          <a:lstStyle/>
          <a:p>
            <a:r>
              <a:rPr lang="tr-TR" dirty="0">
                <a:solidFill>
                  <a:schemeClr val="tx1"/>
                </a:solidFill>
                <a:latin typeface="Arial"/>
                <a:cs typeface="Arial"/>
              </a:rPr>
              <a:t>Giriş</a:t>
            </a:r>
          </a:p>
        </p:txBody>
      </p:sp>
      <p:sp>
        <p:nvSpPr>
          <p:cNvPr id="3" name="İçerik Yer Tutucusu 2">
            <a:extLst>
              <a:ext uri="{FF2B5EF4-FFF2-40B4-BE49-F238E27FC236}">
                <a16:creationId xmlns:a16="http://schemas.microsoft.com/office/drawing/2014/main" id="{D95B396B-8A1A-956C-89C6-5B8C0CC04C6E}"/>
              </a:ext>
            </a:extLst>
          </p:cNvPr>
          <p:cNvSpPr>
            <a:spLocks noGrp="1"/>
          </p:cNvSpPr>
          <p:nvPr>
            <p:ph idx="1"/>
          </p:nvPr>
        </p:nvSpPr>
        <p:spPr/>
        <p:txBody>
          <a:bodyPr vert="horz" lIns="91440" tIns="45720" rIns="91440" bIns="45720" rtlCol="0" anchor="t">
            <a:normAutofit/>
          </a:bodyPr>
          <a:lstStyle/>
          <a:p>
            <a:pPr marL="285750" indent="-285750">
              <a:buFont typeface="Arial,Sans-Serif" panose="020B0604020202020204" pitchFamily="34" charset="0"/>
            </a:pPr>
            <a:r>
              <a:rPr lang="tr-TR" sz="2000" dirty="0">
                <a:solidFill>
                  <a:schemeClr val="tx1"/>
                </a:solidFill>
                <a:ea typeface="+mn-lt"/>
                <a:cs typeface="+mn-lt"/>
              </a:rPr>
              <a:t>Ekmek, içerisine konulan maddelerin miktarı ve cinsine bağlı olarak farklı kalitede üretilebilmektedir. Ekmek dokusundaki gözeneklerin, sayısı, yoğunluğu, alanı gibi yapısal özellikler ekmeğin kalitesi açısından önemli bilgiler içermektedir</a:t>
            </a:r>
            <a:endParaRPr lang="en-US" sz="2000">
              <a:solidFill>
                <a:schemeClr val="tx1"/>
              </a:solidFill>
              <a:ea typeface="+mn-lt"/>
              <a:cs typeface="+mn-lt"/>
            </a:endParaRPr>
          </a:p>
          <a:p>
            <a:pPr marL="285750" indent="-285750">
              <a:buFont typeface="Arial,Sans-Serif" panose="020B0604020202020204" pitchFamily="34" charset="0"/>
            </a:pPr>
            <a:r>
              <a:rPr lang="tr-TR" sz="2000" dirty="0">
                <a:solidFill>
                  <a:schemeClr val="tx1"/>
                </a:solidFill>
                <a:ea typeface="+mn-lt"/>
                <a:cs typeface="+mn-lt"/>
              </a:rPr>
              <a:t>Bu amaçla, </a:t>
            </a:r>
            <a:r>
              <a:rPr lang="tr-TR" sz="2000" dirty="0" err="1">
                <a:solidFill>
                  <a:schemeClr val="tx1"/>
                </a:solidFill>
                <a:ea typeface="+mn-lt"/>
                <a:cs typeface="+mn-lt"/>
              </a:rPr>
              <a:t>Matlab’te</a:t>
            </a:r>
            <a:r>
              <a:rPr lang="tr-TR" sz="2000" dirty="0">
                <a:solidFill>
                  <a:schemeClr val="tx1"/>
                </a:solidFill>
                <a:ea typeface="+mn-lt"/>
                <a:cs typeface="+mn-lt"/>
              </a:rPr>
              <a:t> görüntü işleme teknikleri kullanılmış ve ekmek gözeneklerinin bölütlenmesi temelli bir yazılım oluşturulmuştur. Çalışmada, 104 farklı ekmek imgesi kullanılmıştır. Elde edilen sonuçlar </a:t>
            </a:r>
            <a:r>
              <a:rPr lang="tr-TR" sz="2000" dirty="0" err="1">
                <a:solidFill>
                  <a:schemeClr val="tx1"/>
                </a:solidFill>
                <a:ea typeface="+mn-lt"/>
                <a:cs typeface="+mn-lt"/>
              </a:rPr>
              <a:t>DATEM’in</a:t>
            </a:r>
            <a:r>
              <a:rPr lang="tr-TR" sz="2000" dirty="0">
                <a:solidFill>
                  <a:schemeClr val="tx1"/>
                </a:solidFill>
                <a:ea typeface="+mn-lt"/>
                <a:cs typeface="+mn-lt"/>
              </a:rPr>
              <a:t> ekmeğin gözenek yapısını iyileştirerek, konsantrasyonuyla doğru orantılı olarak ekmek hacmini arttırdığını göstermiştir</a:t>
            </a:r>
          </a:p>
          <a:p>
            <a:endParaRPr lang="tr-TR" sz="2000" dirty="0">
              <a:solidFill>
                <a:schemeClr val="tx1"/>
              </a:solidFill>
            </a:endParaRPr>
          </a:p>
        </p:txBody>
      </p:sp>
    </p:spTree>
    <p:extLst>
      <p:ext uri="{BB962C8B-B14F-4D97-AF65-F5344CB8AC3E}">
        <p14:creationId xmlns:p14="http://schemas.microsoft.com/office/powerpoint/2010/main" val="3776614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6EDBC9C2-2A39-44A2-9D95-D1DE9E2B12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6" name="Straight Connector 15">
              <a:extLst>
                <a:ext uri="{FF2B5EF4-FFF2-40B4-BE49-F238E27FC236}">
                  <a16:creationId xmlns:a16="http://schemas.microsoft.com/office/drawing/2014/main" id="{793379BC-3088-4AE8-8EF7-59370D7EB9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41DE74C-25AE-4959-99D5-0A77F1DFC8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D9235EF-4E81-496D-ADA8-13EED901E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7241A77-6415-454C-B86E-F42A280267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Başlık 1">
            <a:extLst>
              <a:ext uri="{FF2B5EF4-FFF2-40B4-BE49-F238E27FC236}">
                <a16:creationId xmlns:a16="http://schemas.microsoft.com/office/drawing/2014/main" id="{DE58E86C-7BE2-6A42-14A5-0887982DE018}"/>
              </a:ext>
            </a:extLst>
          </p:cNvPr>
          <p:cNvSpPr>
            <a:spLocks noGrp="1"/>
          </p:cNvSpPr>
          <p:nvPr>
            <p:ph type="title"/>
          </p:nvPr>
        </p:nvSpPr>
        <p:spPr>
          <a:xfrm>
            <a:off x="838200" y="727323"/>
            <a:ext cx="4933950" cy="1596291"/>
          </a:xfrm>
        </p:spPr>
        <p:txBody>
          <a:bodyPr>
            <a:normAutofit/>
          </a:bodyPr>
          <a:lstStyle/>
          <a:p>
            <a:pPr>
              <a:lnSpc>
                <a:spcPct val="90000"/>
              </a:lnSpc>
            </a:pPr>
            <a:r>
              <a:rPr lang="tr-TR" sz="3400" dirty="0">
                <a:solidFill>
                  <a:schemeClr val="tx1"/>
                </a:solidFill>
                <a:latin typeface="Arial"/>
                <a:cs typeface="Arial"/>
              </a:rPr>
              <a:t>Çalışmada Kullanılan işlemlerin akış diyagramı</a:t>
            </a:r>
          </a:p>
        </p:txBody>
      </p:sp>
      <p:sp>
        <p:nvSpPr>
          <p:cNvPr id="8" name="Content Placeholder 7">
            <a:extLst>
              <a:ext uri="{FF2B5EF4-FFF2-40B4-BE49-F238E27FC236}">
                <a16:creationId xmlns:a16="http://schemas.microsoft.com/office/drawing/2014/main" id="{B0F02BDC-64F6-8645-3F80-D158CE9B871F}"/>
              </a:ext>
            </a:extLst>
          </p:cNvPr>
          <p:cNvSpPr>
            <a:spLocks noGrp="1"/>
          </p:cNvSpPr>
          <p:nvPr>
            <p:ph idx="1"/>
          </p:nvPr>
        </p:nvSpPr>
        <p:spPr>
          <a:xfrm>
            <a:off x="838200" y="2434196"/>
            <a:ext cx="4933950" cy="3430575"/>
          </a:xfrm>
        </p:spPr>
        <p:txBody>
          <a:bodyPr vert="horz" lIns="91440" tIns="45720" rIns="91440" bIns="45720" rtlCol="0" anchor="t">
            <a:normAutofit/>
          </a:bodyPr>
          <a:lstStyle/>
          <a:p>
            <a:r>
              <a:rPr lang="en-US" sz="2000" dirty="0" err="1">
                <a:solidFill>
                  <a:schemeClr val="tx1"/>
                </a:solidFill>
                <a:latin typeface="Arial"/>
                <a:ea typeface="+mn-lt"/>
                <a:cs typeface="+mn-lt"/>
              </a:rPr>
              <a:t>Diyagram</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incelendiğinde</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ekmek</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gözeneklerinin</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otomatik</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bölütlenmesi</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temelli</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bir</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ekmek</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doku</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analizi</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için</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yapılan</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işlemler</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görülmektedir</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Gerçekleştirilen</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bölütlemenin</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başarımı</a:t>
            </a:r>
            <a:r>
              <a:rPr lang="en-US" sz="2000" dirty="0">
                <a:solidFill>
                  <a:schemeClr val="tx1"/>
                </a:solidFill>
                <a:latin typeface="Arial"/>
                <a:ea typeface="+mn-lt"/>
                <a:cs typeface="+mn-lt"/>
              </a:rPr>
              <a:t> da </a:t>
            </a:r>
            <a:r>
              <a:rPr lang="en-US" sz="2000" dirty="0" err="1">
                <a:solidFill>
                  <a:schemeClr val="tx1"/>
                </a:solidFill>
                <a:latin typeface="Arial"/>
                <a:ea typeface="+mn-lt"/>
                <a:cs typeface="+mn-lt"/>
              </a:rPr>
              <a:t>elle</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belirlenen</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gözenek</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görüntüleri</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kullanılarak</a:t>
            </a:r>
            <a:r>
              <a:rPr lang="en-US" sz="2000" dirty="0">
                <a:solidFill>
                  <a:schemeClr val="tx1"/>
                </a:solidFill>
                <a:latin typeface="Arial"/>
                <a:ea typeface="+mn-lt"/>
                <a:cs typeface="+mn-lt"/>
              </a:rPr>
              <a:t> ZSI </a:t>
            </a:r>
            <a:r>
              <a:rPr lang="en-US" sz="2000" dirty="0" err="1">
                <a:solidFill>
                  <a:schemeClr val="tx1"/>
                </a:solidFill>
                <a:latin typeface="Arial"/>
                <a:ea typeface="+mn-lt"/>
                <a:cs typeface="+mn-lt"/>
              </a:rPr>
              <a:t>başarım</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belirleme</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indeksine</a:t>
            </a:r>
            <a:r>
              <a:rPr lang="en-US" sz="2000" dirty="0">
                <a:solidFill>
                  <a:schemeClr val="tx1"/>
                </a:solidFill>
                <a:latin typeface="Arial"/>
                <a:ea typeface="+mn-lt"/>
                <a:cs typeface="+mn-lt"/>
              </a:rPr>
              <a:t> </a:t>
            </a:r>
            <a:r>
              <a:rPr lang="en-US" sz="2000" dirty="0" err="1">
                <a:solidFill>
                  <a:schemeClr val="tx1"/>
                </a:solidFill>
                <a:latin typeface="Arial"/>
                <a:ea typeface="+mn-lt"/>
                <a:cs typeface="+mn-lt"/>
              </a:rPr>
              <a:t>göre</a:t>
            </a:r>
            <a:r>
              <a:rPr lang="en-US" sz="2000" dirty="0">
                <a:solidFill>
                  <a:schemeClr val="tx1"/>
                </a:solidFill>
                <a:latin typeface="Arial"/>
                <a:ea typeface="+mn-lt"/>
                <a:cs typeface="+mn-lt"/>
              </a:rPr>
              <a:t> test </a:t>
            </a:r>
            <a:r>
              <a:rPr lang="en-US" sz="2000" dirty="0" err="1">
                <a:solidFill>
                  <a:schemeClr val="tx1"/>
                </a:solidFill>
                <a:latin typeface="Arial"/>
                <a:ea typeface="+mn-lt"/>
                <a:cs typeface="+mn-lt"/>
              </a:rPr>
              <a:t>edilmiştir</a:t>
            </a:r>
            <a:r>
              <a:rPr lang="en-US" sz="2000" dirty="0">
                <a:solidFill>
                  <a:schemeClr val="tx1"/>
                </a:solidFill>
                <a:latin typeface="Arial"/>
                <a:ea typeface="+mn-lt"/>
                <a:cs typeface="+mn-lt"/>
              </a:rPr>
              <a:t>. </a:t>
            </a:r>
            <a:endParaRPr lang="en-US" sz="2000">
              <a:solidFill>
                <a:schemeClr val="tx1"/>
              </a:solidFill>
              <a:latin typeface="Arial"/>
              <a:cs typeface="Arial"/>
            </a:endParaRPr>
          </a:p>
        </p:txBody>
      </p:sp>
      <p:cxnSp>
        <p:nvCxnSpPr>
          <p:cNvPr id="21" name="Straight Connector 20">
            <a:extLst>
              <a:ext uri="{FF2B5EF4-FFF2-40B4-BE49-F238E27FC236}">
                <a16:creationId xmlns:a16="http://schemas.microsoft.com/office/drawing/2014/main" id="{E32B0B7D-C67A-4103-B2F0-ACE40BD56D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091410" y="574154"/>
            <a:ext cx="4590" cy="5693884"/>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 name="Resim 4">
            <a:extLst>
              <a:ext uri="{FF2B5EF4-FFF2-40B4-BE49-F238E27FC236}">
                <a16:creationId xmlns:a16="http://schemas.microsoft.com/office/drawing/2014/main" id="{A4DD9E42-ABF3-09AA-A71C-427EFF632459}"/>
              </a:ext>
            </a:extLst>
          </p:cNvPr>
          <p:cNvPicPr>
            <a:picLocks noChangeAspect="1"/>
          </p:cNvPicPr>
          <p:nvPr/>
        </p:nvPicPr>
        <p:blipFill>
          <a:blip r:embed="rId2"/>
          <a:stretch>
            <a:fillRect/>
          </a:stretch>
        </p:blipFill>
        <p:spPr>
          <a:xfrm>
            <a:off x="7072069" y="726970"/>
            <a:ext cx="3538771" cy="5388750"/>
          </a:xfrm>
          <a:prstGeom prst="rect">
            <a:avLst/>
          </a:prstGeom>
        </p:spPr>
      </p:pic>
    </p:spTree>
    <p:extLst>
      <p:ext uri="{BB962C8B-B14F-4D97-AF65-F5344CB8AC3E}">
        <p14:creationId xmlns:p14="http://schemas.microsoft.com/office/powerpoint/2010/main" val="2957321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F315B3DC-EDEF-4611-A917-0D93A5B839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9" name="Straight Connector 18">
              <a:extLst>
                <a:ext uri="{FF2B5EF4-FFF2-40B4-BE49-F238E27FC236}">
                  <a16:creationId xmlns:a16="http://schemas.microsoft.com/office/drawing/2014/main" id="{62F4E679-EE44-4368-A9DB-0885B3833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flipV="1">
              <a:off x="6096000" y="581055"/>
              <a:ext cx="4520" cy="569565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08FB18D-B3B7-41C9-ACEF-696A265F9A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0127D1F-2E3D-44B4-9D12-D7091C0FE9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2BFA5F2-E4A9-4B03-B46B-D7586EFAA0E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77AE04C-B169-4022-94A2-4C6F951B6D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Başlık 1">
            <a:extLst>
              <a:ext uri="{FF2B5EF4-FFF2-40B4-BE49-F238E27FC236}">
                <a16:creationId xmlns:a16="http://schemas.microsoft.com/office/drawing/2014/main" id="{DE58E86C-7BE2-6A42-14A5-0887982DE018}"/>
              </a:ext>
            </a:extLst>
          </p:cNvPr>
          <p:cNvSpPr>
            <a:spLocks noGrp="1"/>
          </p:cNvSpPr>
          <p:nvPr>
            <p:ph type="title"/>
          </p:nvPr>
        </p:nvSpPr>
        <p:spPr>
          <a:xfrm>
            <a:off x="838200" y="727323"/>
            <a:ext cx="4933950" cy="1596291"/>
          </a:xfrm>
        </p:spPr>
        <p:txBody>
          <a:bodyPr>
            <a:noAutofit/>
          </a:bodyPr>
          <a:lstStyle/>
          <a:p>
            <a:r>
              <a:rPr lang="tr-TR" sz="3600" dirty="0">
                <a:solidFill>
                  <a:schemeClr val="tx1"/>
                </a:solidFill>
                <a:latin typeface="Arial"/>
                <a:cs typeface="Arial"/>
              </a:rPr>
              <a:t>Ekmek üzerine Yapılan görüntü işleme işlemler </a:t>
            </a:r>
          </a:p>
        </p:txBody>
      </p:sp>
      <p:sp>
        <p:nvSpPr>
          <p:cNvPr id="11" name="Content Placeholder 10">
            <a:extLst>
              <a:ext uri="{FF2B5EF4-FFF2-40B4-BE49-F238E27FC236}">
                <a16:creationId xmlns:a16="http://schemas.microsoft.com/office/drawing/2014/main" id="{A4B38ABC-419E-4923-A827-AA10884EBF24}"/>
              </a:ext>
            </a:extLst>
          </p:cNvPr>
          <p:cNvSpPr>
            <a:spLocks noGrp="1"/>
          </p:cNvSpPr>
          <p:nvPr>
            <p:ph idx="1"/>
          </p:nvPr>
        </p:nvSpPr>
        <p:spPr>
          <a:xfrm>
            <a:off x="641132" y="2434196"/>
            <a:ext cx="5472604" cy="3850987"/>
          </a:xfrm>
        </p:spPr>
        <p:txBody>
          <a:bodyPr vert="horz" lIns="91440" tIns="45720" rIns="91440" bIns="45720" rtlCol="0" anchor="t">
            <a:normAutofit fontScale="92500" lnSpcReduction="20000"/>
          </a:bodyPr>
          <a:lstStyle/>
          <a:p>
            <a:r>
              <a:rPr lang="en-US" dirty="0">
                <a:solidFill>
                  <a:schemeClr val="tx1"/>
                </a:solidFill>
                <a:latin typeface="Arial"/>
                <a:ea typeface="+mn-lt"/>
                <a:cs typeface="+mn-lt"/>
              </a:rPr>
              <a:t>Ham </a:t>
            </a:r>
            <a:r>
              <a:rPr lang="en-US" dirty="0" err="1">
                <a:solidFill>
                  <a:schemeClr val="tx1"/>
                </a:solidFill>
                <a:latin typeface="Arial"/>
                <a:ea typeface="+mn-lt"/>
                <a:cs typeface="+mn-lt"/>
              </a:rPr>
              <a:t>ekmek</a:t>
            </a:r>
            <a:r>
              <a:rPr lang="en-US" dirty="0">
                <a:solidFill>
                  <a:schemeClr val="tx1"/>
                </a:solidFill>
                <a:latin typeface="Arial"/>
                <a:ea typeface="+mn-lt"/>
                <a:cs typeface="+mn-lt"/>
              </a:rPr>
              <a:t> </a:t>
            </a:r>
            <a:r>
              <a:rPr lang="en-US" dirty="0" err="1">
                <a:solidFill>
                  <a:schemeClr val="tx1"/>
                </a:solidFill>
                <a:latin typeface="Arial"/>
                <a:ea typeface="+mn-lt"/>
                <a:cs typeface="+mn-lt"/>
              </a:rPr>
              <a:t>görüntüleri</a:t>
            </a:r>
            <a:r>
              <a:rPr lang="en-US" dirty="0">
                <a:solidFill>
                  <a:schemeClr val="tx1"/>
                </a:solidFill>
                <a:latin typeface="Arial"/>
                <a:ea typeface="+mn-lt"/>
                <a:cs typeface="+mn-lt"/>
              </a:rPr>
              <a:t> </a:t>
            </a:r>
            <a:r>
              <a:rPr lang="en-US" dirty="0" err="1">
                <a:solidFill>
                  <a:schemeClr val="tx1"/>
                </a:solidFill>
                <a:latin typeface="Arial"/>
                <a:ea typeface="+mn-lt"/>
                <a:cs typeface="+mn-lt"/>
              </a:rPr>
              <a:t>renkli</a:t>
            </a:r>
            <a:r>
              <a:rPr lang="en-US" dirty="0">
                <a:solidFill>
                  <a:schemeClr val="tx1"/>
                </a:solidFill>
                <a:latin typeface="Arial"/>
                <a:ea typeface="+mn-lt"/>
                <a:cs typeface="+mn-lt"/>
              </a:rPr>
              <a:t> </a:t>
            </a:r>
            <a:r>
              <a:rPr lang="en-US" dirty="0" err="1">
                <a:solidFill>
                  <a:schemeClr val="tx1"/>
                </a:solidFill>
                <a:latin typeface="Arial"/>
                <a:ea typeface="+mn-lt"/>
                <a:cs typeface="+mn-lt"/>
              </a:rPr>
              <a:t>olup</a:t>
            </a:r>
            <a:r>
              <a:rPr lang="en-US" dirty="0">
                <a:solidFill>
                  <a:schemeClr val="tx1"/>
                </a:solidFill>
                <a:latin typeface="Arial"/>
                <a:ea typeface="+mn-lt"/>
                <a:cs typeface="+mn-lt"/>
              </a:rPr>
              <a:t> </a:t>
            </a:r>
            <a:r>
              <a:rPr lang="en-US" dirty="0" err="1">
                <a:solidFill>
                  <a:schemeClr val="tx1"/>
                </a:solidFill>
                <a:latin typeface="Arial"/>
                <a:ea typeface="+mn-lt"/>
                <a:cs typeface="+mn-lt"/>
              </a:rPr>
              <a:t>bir</a:t>
            </a:r>
            <a:r>
              <a:rPr lang="en-US" dirty="0">
                <a:solidFill>
                  <a:schemeClr val="tx1"/>
                </a:solidFill>
                <a:latin typeface="Arial"/>
                <a:ea typeface="+mn-lt"/>
                <a:cs typeface="+mn-lt"/>
              </a:rPr>
              <a:t> </a:t>
            </a:r>
            <a:r>
              <a:rPr lang="en-US" dirty="0" err="1">
                <a:solidFill>
                  <a:schemeClr val="tx1"/>
                </a:solidFill>
                <a:latin typeface="Arial"/>
                <a:ea typeface="+mn-lt"/>
                <a:cs typeface="+mn-lt"/>
              </a:rPr>
              <a:t>resimde</a:t>
            </a:r>
            <a:r>
              <a:rPr lang="en-US" dirty="0">
                <a:solidFill>
                  <a:schemeClr val="tx1"/>
                </a:solidFill>
                <a:latin typeface="Arial"/>
                <a:ea typeface="+mn-lt"/>
                <a:cs typeface="+mn-lt"/>
              </a:rPr>
              <a:t> 4 </a:t>
            </a:r>
            <a:r>
              <a:rPr lang="en-US" dirty="0" err="1">
                <a:solidFill>
                  <a:schemeClr val="tx1"/>
                </a:solidFill>
                <a:latin typeface="Arial"/>
                <a:ea typeface="+mn-lt"/>
                <a:cs typeface="+mn-lt"/>
              </a:rPr>
              <a:t>farklı</a:t>
            </a:r>
            <a:r>
              <a:rPr lang="en-US" dirty="0">
                <a:solidFill>
                  <a:schemeClr val="tx1"/>
                </a:solidFill>
                <a:latin typeface="Arial"/>
                <a:ea typeface="+mn-lt"/>
                <a:cs typeface="+mn-lt"/>
              </a:rPr>
              <a:t> </a:t>
            </a:r>
            <a:r>
              <a:rPr lang="en-US" dirty="0" err="1">
                <a:solidFill>
                  <a:schemeClr val="tx1"/>
                </a:solidFill>
                <a:latin typeface="Arial"/>
                <a:ea typeface="+mn-lt"/>
                <a:cs typeface="+mn-lt"/>
              </a:rPr>
              <a:t>ekmek</a:t>
            </a:r>
            <a:r>
              <a:rPr lang="en-US" dirty="0">
                <a:solidFill>
                  <a:schemeClr val="tx1"/>
                </a:solidFill>
                <a:latin typeface="Arial"/>
                <a:ea typeface="+mn-lt"/>
                <a:cs typeface="+mn-lt"/>
              </a:rPr>
              <a:t> </a:t>
            </a:r>
            <a:r>
              <a:rPr lang="en-US" dirty="0" err="1">
                <a:solidFill>
                  <a:schemeClr val="tx1"/>
                </a:solidFill>
                <a:latin typeface="Arial"/>
                <a:ea typeface="+mn-lt"/>
                <a:cs typeface="+mn-lt"/>
              </a:rPr>
              <a:t>görüntüsü</a:t>
            </a:r>
            <a:r>
              <a:rPr lang="en-US" dirty="0">
                <a:solidFill>
                  <a:schemeClr val="tx1"/>
                </a:solidFill>
                <a:latin typeface="Arial"/>
                <a:ea typeface="+mn-lt"/>
                <a:cs typeface="+mn-lt"/>
              </a:rPr>
              <a:t> </a:t>
            </a:r>
            <a:r>
              <a:rPr lang="en-US" dirty="0" err="1">
                <a:solidFill>
                  <a:schemeClr val="tx1"/>
                </a:solidFill>
                <a:latin typeface="Arial"/>
                <a:ea typeface="+mn-lt"/>
                <a:cs typeface="+mn-lt"/>
              </a:rPr>
              <a:t>yer</a:t>
            </a:r>
            <a:r>
              <a:rPr lang="en-US" dirty="0">
                <a:solidFill>
                  <a:schemeClr val="tx1"/>
                </a:solidFill>
                <a:latin typeface="Arial"/>
                <a:ea typeface="+mn-lt"/>
                <a:cs typeface="+mn-lt"/>
              </a:rPr>
              <a:t> </a:t>
            </a:r>
            <a:r>
              <a:rPr lang="en-US" dirty="0" err="1">
                <a:solidFill>
                  <a:schemeClr val="tx1"/>
                </a:solidFill>
                <a:latin typeface="Arial"/>
                <a:ea typeface="+mn-lt"/>
                <a:cs typeface="+mn-lt"/>
              </a:rPr>
              <a:t>almaktadır</a:t>
            </a:r>
            <a:r>
              <a:rPr lang="en-US" dirty="0">
                <a:solidFill>
                  <a:schemeClr val="tx1"/>
                </a:solidFill>
                <a:latin typeface="Arial"/>
                <a:ea typeface="+mn-lt"/>
                <a:cs typeface="+mn-lt"/>
              </a:rPr>
              <a:t> </a:t>
            </a:r>
            <a:r>
              <a:rPr lang="en-US" dirty="0" err="1">
                <a:solidFill>
                  <a:schemeClr val="tx1"/>
                </a:solidFill>
                <a:latin typeface="Arial"/>
                <a:ea typeface="+mn-lt"/>
                <a:cs typeface="+mn-lt"/>
              </a:rPr>
              <a:t>elde</a:t>
            </a:r>
            <a:r>
              <a:rPr lang="en-US" dirty="0">
                <a:solidFill>
                  <a:schemeClr val="tx1"/>
                </a:solidFill>
                <a:latin typeface="Arial"/>
                <a:ea typeface="+mn-lt"/>
                <a:cs typeface="+mn-lt"/>
              </a:rPr>
              <a:t> </a:t>
            </a:r>
            <a:r>
              <a:rPr lang="en-US" dirty="0" err="1">
                <a:solidFill>
                  <a:schemeClr val="tx1"/>
                </a:solidFill>
                <a:latin typeface="Arial"/>
                <a:ea typeface="+mn-lt"/>
                <a:cs typeface="+mn-lt"/>
              </a:rPr>
              <a:t>edilen</a:t>
            </a:r>
            <a:r>
              <a:rPr lang="en-US" dirty="0">
                <a:solidFill>
                  <a:schemeClr val="tx1"/>
                </a:solidFill>
                <a:latin typeface="Arial"/>
                <a:ea typeface="+mn-lt"/>
                <a:cs typeface="+mn-lt"/>
              </a:rPr>
              <a:t> </a:t>
            </a:r>
            <a:r>
              <a:rPr lang="en-US" dirty="0" err="1">
                <a:solidFill>
                  <a:schemeClr val="tx1"/>
                </a:solidFill>
                <a:latin typeface="Arial"/>
                <a:ea typeface="+mn-lt"/>
                <a:cs typeface="+mn-lt"/>
              </a:rPr>
              <a:t>ekmek</a:t>
            </a:r>
            <a:r>
              <a:rPr lang="en-US" dirty="0">
                <a:solidFill>
                  <a:schemeClr val="tx1"/>
                </a:solidFill>
                <a:latin typeface="Arial"/>
                <a:ea typeface="+mn-lt"/>
                <a:cs typeface="+mn-lt"/>
              </a:rPr>
              <a:t> </a:t>
            </a:r>
            <a:r>
              <a:rPr lang="en-US" dirty="0" err="1">
                <a:solidFill>
                  <a:schemeClr val="tx1"/>
                </a:solidFill>
                <a:latin typeface="Arial"/>
                <a:ea typeface="+mn-lt"/>
                <a:cs typeface="+mn-lt"/>
              </a:rPr>
              <a:t>görüntüleri</a:t>
            </a:r>
            <a:r>
              <a:rPr lang="en-US" dirty="0">
                <a:solidFill>
                  <a:schemeClr val="tx1"/>
                </a:solidFill>
                <a:latin typeface="Arial"/>
                <a:ea typeface="+mn-lt"/>
                <a:cs typeface="+mn-lt"/>
              </a:rPr>
              <a:t> </a:t>
            </a:r>
            <a:r>
              <a:rPr lang="en-US" dirty="0" err="1">
                <a:solidFill>
                  <a:schemeClr val="tx1"/>
                </a:solidFill>
                <a:latin typeface="Arial"/>
                <a:ea typeface="+mn-lt"/>
                <a:cs typeface="+mn-lt"/>
              </a:rPr>
              <a:t>gri</a:t>
            </a:r>
            <a:r>
              <a:rPr lang="en-US" dirty="0">
                <a:solidFill>
                  <a:schemeClr val="tx1"/>
                </a:solidFill>
                <a:latin typeface="Arial"/>
                <a:ea typeface="+mn-lt"/>
                <a:cs typeface="+mn-lt"/>
              </a:rPr>
              <a:t> </a:t>
            </a:r>
            <a:r>
              <a:rPr lang="en-US" dirty="0" err="1">
                <a:solidFill>
                  <a:schemeClr val="tx1"/>
                </a:solidFill>
                <a:latin typeface="Arial"/>
                <a:ea typeface="+mn-lt"/>
                <a:cs typeface="+mn-lt"/>
              </a:rPr>
              <a:t>seviye</a:t>
            </a:r>
            <a:r>
              <a:rPr lang="en-US" dirty="0">
                <a:solidFill>
                  <a:schemeClr val="tx1"/>
                </a:solidFill>
                <a:latin typeface="Arial"/>
                <a:ea typeface="+mn-lt"/>
                <a:cs typeface="+mn-lt"/>
              </a:rPr>
              <a:t> </a:t>
            </a:r>
            <a:r>
              <a:rPr lang="en-US" dirty="0" err="1">
                <a:solidFill>
                  <a:schemeClr val="tx1"/>
                </a:solidFill>
                <a:latin typeface="Arial"/>
                <a:ea typeface="+mn-lt"/>
                <a:cs typeface="+mn-lt"/>
              </a:rPr>
              <a:t>görüntüye</a:t>
            </a:r>
            <a:r>
              <a:rPr lang="en-US" dirty="0">
                <a:solidFill>
                  <a:schemeClr val="tx1"/>
                </a:solidFill>
                <a:latin typeface="Arial"/>
                <a:ea typeface="+mn-lt"/>
                <a:cs typeface="+mn-lt"/>
              </a:rPr>
              <a:t> </a:t>
            </a:r>
            <a:r>
              <a:rPr lang="en-US" dirty="0" err="1">
                <a:solidFill>
                  <a:schemeClr val="tx1"/>
                </a:solidFill>
                <a:latin typeface="Arial"/>
                <a:ea typeface="+mn-lt"/>
                <a:cs typeface="+mn-lt"/>
              </a:rPr>
              <a:t>dönüştürülmüştür</a:t>
            </a:r>
            <a:endParaRPr lang="en-US" dirty="0">
              <a:solidFill>
                <a:schemeClr val="tx1"/>
              </a:solidFill>
              <a:latin typeface="Arial"/>
              <a:ea typeface="+mn-lt"/>
              <a:cs typeface="+mn-lt"/>
            </a:endParaRPr>
          </a:p>
          <a:p>
            <a:r>
              <a:rPr lang="en-US" dirty="0" err="1">
                <a:solidFill>
                  <a:schemeClr val="tx1"/>
                </a:solidFill>
                <a:latin typeface="Arial"/>
                <a:ea typeface="+mn-lt"/>
                <a:cs typeface="+mn-lt"/>
              </a:rPr>
              <a:t>Adaptif</a:t>
            </a:r>
            <a:r>
              <a:rPr lang="en-US" dirty="0">
                <a:solidFill>
                  <a:schemeClr val="tx1"/>
                </a:solidFill>
                <a:latin typeface="Arial"/>
                <a:ea typeface="+mn-lt"/>
                <a:cs typeface="+mn-lt"/>
              </a:rPr>
              <a:t> histogram </a:t>
            </a:r>
            <a:r>
              <a:rPr lang="en-US" dirty="0" err="1">
                <a:solidFill>
                  <a:schemeClr val="tx1"/>
                </a:solidFill>
                <a:latin typeface="Arial"/>
                <a:ea typeface="+mn-lt"/>
                <a:cs typeface="+mn-lt"/>
              </a:rPr>
              <a:t>eşitleme</a:t>
            </a:r>
            <a:r>
              <a:rPr lang="en-US" dirty="0">
                <a:solidFill>
                  <a:schemeClr val="tx1"/>
                </a:solidFill>
                <a:latin typeface="Arial"/>
                <a:ea typeface="+mn-lt"/>
                <a:cs typeface="+mn-lt"/>
              </a:rPr>
              <a:t> </a:t>
            </a:r>
            <a:r>
              <a:rPr lang="en-US" dirty="0" err="1">
                <a:solidFill>
                  <a:schemeClr val="tx1"/>
                </a:solidFill>
                <a:latin typeface="Arial"/>
                <a:ea typeface="+mn-lt"/>
                <a:cs typeface="+mn-lt"/>
              </a:rPr>
              <a:t>olarak</a:t>
            </a:r>
            <a:r>
              <a:rPr lang="en-US" dirty="0">
                <a:solidFill>
                  <a:schemeClr val="tx1"/>
                </a:solidFill>
                <a:latin typeface="Arial"/>
                <a:ea typeface="+mn-lt"/>
                <a:cs typeface="+mn-lt"/>
              </a:rPr>
              <a:t> da </a:t>
            </a:r>
            <a:r>
              <a:rPr lang="en-US" dirty="0" err="1">
                <a:solidFill>
                  <a:schemeClr val="tx1"/>
                </a:solidFill>
                <a:latin typeface="Arial"/>
                <a:ea typeface="+mn-lt"/>
                <a:cs typeface="+mn-lt"/>
              </a:rPr>
              <a:t>bilinen</a:t>
            </a:r>
            <a:r>
              <a:rPr lang="en-US" dirty="0">
                <a:solidFill>
                  <a:schemeClr val="tx1"/>
                </a:solidFill>
                <a:latin typeface="Arial"/>
                <a:ea typeface="+mn-lt"/>
                <a:cs typeface="+mn-lt"/>
              </a:rPr>
              <a:t> histogram </a:t>
            </a:r>
            <a:r>
              <a:rPr lang="en-US" dirty="0" err="1">
                <a:solidFill>
                  <a:schemeClr val="tx1"/>
                </a:solidFill>
                <a:latin typeface="Arial"/>
                <a:ea typeface="+mn-lt"/>
                <a:cs typeface="+mn-lt"/>
              </a:rPr>
              <a:t>germe</a:t>
            </a:r>
            <a:r>
              <a:rPr lang="en-US" dirty="0">
                <a:solidFill>
                  <a:schemeClr val="tx1"/>
                </a:solidFill>
                <a:latin typeface="Arial"/>
                <a:ea typeface="+mn-lt"/>
                <a:cs typeface="+mn-lt"/>
              </a:rPr>
              <a:t> </a:t>
            </a:r>
            <a:r>
              <a:rPr lang="en-US" dirty="0" err="1">
                <a:solidFill>
                  <a:schemeClr val="tx1"/>
                </a:solidFill>
                <a:latin typeface="Arial"/>
                <a:ea typeface="+mn-lt"/>
                <a:cs typeface="+mn-lt"/>
              </a:rPr>
              <a:t>işlemi</a:t>
            </a:r>
            <a:r>
              <a:rPr lang="en-US" dirty="0">
                <a:solidFill>
                  <a:schemeClr val="tx1"/>
                </a:solidFill>
                <a:latin typeface="Arial"/>
                <a:ea typeface="+mn-lt"/>
                <a:cs typeface="+mn-lt"/>
              </a:rPr>
              <a:t> </a:t>
            </a:r>
            <a:r>
              <a:rPr lang="en-US" dirty="0" err="1">
                <a:solidFill>
                  <a:schemeClr val="tx1"/>
                </a:solidFill>
                <a:latin typeface="Arial"/>
                <a:ea typeface="+mn-lt"/>
                <a:cs typeface="+mn-lt"/>
              </a:rPr>
              <a:t>gri</a:t>
            </a:r>
            <a:r>
              <a:rPr lang="en-US" dirty="0">
                <a:solidFill>
                  <a:schemeClr val="tx1"/>
                </a:solidFill>
                <a:latin typeface="Arial"/>
                <a:ea typeface="+mn-lt"/>
                <a:cs typeface="+mn-lt"/>
              </a:rPr>
              <a:t> </a:t>
            </a:r>
            <a:r>
              <a:rPr lang="en-US" dirty="0" err="1">
                <a:solidFill>
                  <a:schemeClr val="tx1"/>
                </a:solidFill>
                <a:latin typeface="Arial"/>
                <a:ea typeface="+mn-lt"/>
                <a:cs typeface="+mn-lt"/>
              </a:rPr>
              <a:t>seviye</a:t>
            </a:r>
            <a:r>
              <a:rPr lang="en-US" dirty="0">
                <a:solidFill>
                  <a:schemeClr val="tx1"/>
                </a:solidFill>
                <a:latin typeface="Arial"/>
                <a:ea typeface="+mn-lt"/>
                <a:cs typeface="+mn-lt"/>
              </a:rPr>
              <a:t> </a:t>
            </a:r>
            <a:r>
              <a:rPr lang="en-US" dirty="0" err="1">
                <a:solidFill>
                  <a:schemeClr val="tx1"/>
                </a:solidFill>
                <a:latin typeface="Arial"/>
                <a:ea typeface="+mn-lt"/>
                <a:cs typeface="+mn-lt"/>
              </a:rPr>
              <a:t>görüntülerinin</a:t>
            </a:r>
            <a:r>
              <a:rPr lang="en-US" dirty="0">
                <a:solidFill>
                  <a:schemeClr val="tx1"/>
                </a:solidFill>
                <a:latin typeface="Arial"/>
                <a:ea typeface="+mn-lt"/>
                <a:cs typeface="+mn-lt"/>
              </a:rPr>
              <a:t> </a:t>
            </a:r>
            <a:r>
              <a:rPr lang="en-US" dirty="0" err="1">
                <a:solidFill>
                  <a:schemeClr val="tx1"/>
                </a:solidFill>
                <a:latin typeface="Arial"/>
                <a:ea typeface="+mn-lt"/>
                <a:cs typeface="+mn-lt"/>
              </a:rPr>
              <a:t>kontrastını</a:t>
            </a:r>
            <a:r>
              <a:rPr lang="en-US" dirty="0">
                <a:solidFill>
                  <a:schemeClr val="tx1"/>
                </a:solidFill>
                <a:latin typeface="Arial"/>
                <a:ea typeface="+mn-lt"/>
                <a:cs typeface="+mn-lt"/>
              </a:rPr>
              <a:t> </a:t>
            </a:r>
            <a:r>
              <a:rPr lang="en-US" dirty="0" err="1">
                <a:solidFill>
                  <a:schemeClr val="tx1"/>
                </a:solidFill>
                <a:latin typeface="Arial"/>
                <a:ea typeface="+mn-lt"/>
                <a:cs typeface="+mn-lt"/>
              </a:rPr>
              <a:t>iyleştirmek</a:t>
            </a:r>
            <a:r>
              <a:rPr lang="en-US" dirty="0">
                <a:solidFill>
                  <a:schemeClr val="tx1"/>
                </a:solidFill>
                <a:latin typeface="Arial"/>
                <a:ea typeface="+mn-lt"/>
                <a:cs typeface="+mn-lt"/>
              </a:rPr>
              <a:t> </a:t>
            </a:r>
            <a:r>
              <a:rPr lang="en-US" dirty="0" err="1">
                <a:solidFill>
                  <a:schemeClr val="tx1"/>
                </a:solidFill>
                <a:latin typeface="Arial"/>
                <a:ea typeface="+mn-lt"/>
                <a:cs typeface="+mn-lt"/>
              </a:rPr>
              <a:t>için</a:t>
            </a:r>
            <a:r>
              <a:rPr lang="en-US" dirty="0">
                <a:solidFill>
                  <a:schemeClr val="tx1"/>
                </a:solidFill>
                <a:latin typeface="Arial"/>
                <a:ea typeface="+mn-lt"/>
                <a:cs typeface="+mn-lt"/>
              </a:rPr>
              <a:t> </a:t>
            </a:r>
            <a:r>
              <a:rPr lang="en-US" dirty="0" err="1">
                <a:solidFill>
                  <a:schemeClr val="tx1"/>
                </a:solidFill>
                <a:latin typeface="Arial"/>
                <a:ea typeface="+mn-lt"/>
                <a:cs typeface="+mn-lt"/>
              </a:rPr>
              <a:t>uygulanmıştır</a:t>
            </a:r>
            <a:r>
              <a:rPr lang="en-US" dirty="0">
                <a:solidFill>
                  <a:schemeClr val="tx1"/>
                </a:solidFill>
                <a:latin typeface="Arial"/>
                <a:ea typeface="+mn-lt"/>
                <a:cs typeface="+mn-lt"/>
              </a:rPr>
              <a:t> </a:t>
            </a:r>
            <a:r>
              <a:rPr lang="en-US" dirty="0" err="1">
                <a:solidFill>
                  <a:schemeClr val="tx1"/>
                </a:solidFill>
                <a:latin typeface="Arial"/>
                <a:ea typeface="+mn-lt"/>
                <a:cs typeface="+mn-lt"/>
              </a:rPr>
              <a:t>bu</a:t>
            </a:r>
            <a:r>
              <a:rPr lang="en-US" dirty="0">
                <a:solidFill>
                  <a:schemeClr val="tx1"/>
                </a:solidFill>
                <a:latin typeface="Arial"/>
                <a:ea typeface="+mn-lt"/>
                <a:cs typeface="+mn-lt"/>
              </a:rPr>
              <a:t> </a:t>
            </a:r>
            <a:r>
              <a:rPr lang="en-US" dirty="0" err="1">
                <a:solidFill>
                  <a:schemeClr val="tx1"/>
                </a:solidFill>
                <a:latin typeface="Arial"/>
                <a:ea typeface="+mn-lt"/>
                <a:cs typeface="+mn-lt"/>
              </a:rPr>
              <a:t>sayade</a:t>
            </a:r>
            <a:r>
              <a:rPr lang="en-US" dirty="0">
                <a:solidFill>
                  <a:schemeClr val="tx1"/>
                </a:solidFill>
                <a:latin typeface="Arial"/>
                <a:ea typeface="+mn-lt"/>
                <a:cs typeface="+mn-lt"/>
              </a:rPr>
              <a:t> 3. </a:t>
            </a:r>
            <a:r>
              <a:rPr lang="en-US" dirty="0" err="1">
                <a:solidFill>
                  <a:schemeClr val="tx1"/>
                </a:solidFill>
                <a:latin typeface="Arial"/>
                <a:ea typeface="+mn-lt"/>
                <a:cs typeface="+mn-lt"/>
              </a:rPr>
              <a:t>Resimde</a:t>
            </a:r>
            <a:r>
              <a:rPr lang="en-US" dirty="0">
                <a:solidFill>
                  <a:schemeClr val="tx1"/>
                </a:solidFill>
                <a:latin typeface="Arial"/>
                <a:ea typeface="+mn-lt"/>
                <a:cs typeface="+mn-lt"/>
              </a:rPr>
              <a:t> 2. </a:t>
            </a:r>
            <a:r>
              <a:rPr lang="en-US" dirty="0" err="1">
                <a:solidFill>
                  <a:schemeClr val="tx1"/>
                </a:solidFill>
                <a:latin typeface="Arial"/>
                <a:ea typeface="+mn-lt"/>
                <a:cs typeface="+mn-lt"/>
              </a:rPr>
              <a:t>resime</a:t>
            </a:r>
            <a:r>
              <a:rPr lang="en-US" dirty="0">
                <a:solidFill>
                  <a:schemeClr val="tx1"/>
                </a:solidFill>
                <a:latin typeface="Arial"/>
                <a:ea typeface="+mn-lt"/>
                <a:cs typeface="+mn-lt"/>
              </a:rPr>
              <a:t> </a:t>
            </a:r>
            <a:r>
              <a:rPr lang="en-US" dirty="0" err="1">
                <a:solidFill>
                  <a:schemeClr val="tx1"/>
                </a:solidFill>
                <a:latin typeface="Arial"/>
                <a:ea typeface="+mn-lt"/>
                <a:cs typeface="+mn-lt"/>
              </a:rPr>
              <a:t>göre</a:t>
            </a:r>
            <a:r>
              <a:rPr lang="en-US" dirty="0">
                <a:solidFill>
                  <a:schemeClr val="tx1"/>
                </a:solidFill>
                <a:latin typeface="Arial"/>
                <a:ea typeface="+mn-lt"/>
                <a:cs typeface="+mn-lt"/>
              </a:rPr>
              <a:t> </a:t>
            </a:r>
            <a:r>
              <a:rPr lang="en-US" dirty="0" err="1">
                <a:solidFill>
                  <a:schemeClr val="tx1"/>
                </a:solidFill>
                <a:latin typeface="Arial"/>
                <a:ea typeface="+mn-lt"/>
                <a:cs typeface="+mn-lt"/>
              </a:rPr>
              <a:t>daha</a:t>
            </a:r>
            <a:r>
              <a:rPr lang="en-US" dirty="0">
                <a:solidFill>
                  <a:schemeClr val="tx1"/>
                </a:solidFill>
                <a:latin typeface="Arial"/>
                <a:ea typeface="+mn-lt"/>
                <a:cs typeface="+mn-lt"/>
              </a:rPr>
              <a:t> </a:t>
            </a:r>
            <a:r>
              <a:rPr lang="en-US" dirty="0" err="1">
                <a:solidFill>
                  <a:schemeClr val="tx1"/>
                </a:solidFill>
                <a:latin typeface="Arial"/>
                <a:ea typeface="+mn-lt"/>
                <a:cs typeface="+mn-lt"/>
              </a:rPr>
              <a:t>belirgin</a:t>
            </a:r>
            <a:r>
              <a:rPr lang="en-US" dirty="0">
                <a:solidFill>
                  <a:schemeClr val="tx1"/>
                </a:solidFill>
                <a:latin typeface="Arial"/>
                <a:ea typeface="+mn-lt"/>
                <a:cs typeface="+mn-lt"/>
              </a:rPr>
              <a:t> </a:t>
            </a:r>
            <a:r>
              <a:rPr lang="en-US" dirty="0" err="1">
                <a:solidFill>
                  <a:schemeClr val="tx1"/>
                </a:solidFill>
                <a:latin typeface="Arial"/>
                <a:ea typeface="+mn-lt"/>
                <a:cs typeface="+mn-lt"/>
              </a:rPr>
              <a:t>gözenekler</a:t>
            </a:r>
            <a:r>
              <a:rPr lang="en-US" dirty="0">
                <a:solidFill>
                  <a:schemeClr val="tx1"/>
                </a:solidFill>
                <a:latin typeface="Arial"/>
                <a:ea typeface="+mn-lt"/>
                <a:cs typeface="+mn-lt"/>
              </a:rPr>
              <a:t> </a:t>
            </a:r>
            <a:r>
              <a:rPr lang="en-US" dirty="0" err="1">
                <a:solidFill>
                  <a:schemeClr val="tx1"/>
                </a:solidFill>
                <a:latin typeface="Arial"/>
                <a:ea typeface="+mn-lt"/>
                <a:cs typeface="+mn-lt"/>
              </a:rPr>
              <a:t>elde</a:t>
            </a:r>
            <a:r>
              <a:rPr lang="en-US" dirty="0">
                <a:solidFill>
                  <a:schemeClr val="tx1"/>
                </a:solidFill>
                <a:latin typeface="Arial"/>
                <a:ea typeface="+mn-lt"/>
                <a:cs typeface="+mn-lt"/>
              </a:rPr>
              <a:t> </a:t>
            </a:r>
            <a:r>
              <a:rPr lang="en-US" dirty="0" err="1">
                <a:solidFill>
                  <a:schemeClr val="tx1"/>
                </a:solidFill>
                <a:latin typeface="Arial"/>
                <a:ea typeface="+mn-lt"/>
                <a:cs typeface="+mn-lt"/>
              </a:rPr>
              <a:t>edilmiştir</a:t>
            </a:r>
            <a:endParaRPr lang="en-US" dirty="0">
              <a:solidFill>
                <a:schemeClr val="tx1"/>
              </a:solidFill>
              <a:latin typeface="Arial"/>
              <a:ea typeface="+mn-lt"/>
              <a:cs typeface="+mn-lt"/>
            </a:endParaRPr>
          </a:p>
          <a:p>
            <a:r>
              <a:rPr lang="en-US" dirty="0">
                <a:solidFill>
                  <a:schemeClr val="tx1"/>
                </a:solidFill>
                <a:latin typeface="Arial"/>
                <a:cs typeface="Arial"/>
              </a:rPr>
              <a:t>4 </a:t>
            </a:r>
            <a:r>
              <a:rPr lang="en-US" dirty="0" err="1">
                <a:solidFill>
                  <a:schemeClr val="tx1"/>
                </a:solidFill>
                <a:latin typeface="Arial"/>
                <a:cs typeface="Arial"/>
              </a:rPr>
              <a:t>resimde</a:t>
            </a:r>
            <a:r>
              <a:rPr lang="en-US" dirty="0">
                <a:solidFill>
                  <a:schemeClr val="tx1"/>
                </a:solidFill>
                <a:latin typeface="Arial"/>
                <a:cs typeface="Arial"/>
              </a:rPr>
              <a:t> </a:t>
            </a:r>
            <a:r>
              <a:rPr lang="en-US" dirty="0">
                <a:solidFill>
                  <a:schemeClr val="tx1"/>
                </a:solidFill>
                <a:latin typeface="Arial"/>
                <a:ea typeface="+mn-lt"/>
                <a:cs typeface="Arial"/>
              </a:rPr>
              <a:t>h</a:t>
            </a:r>
            <a:r>
              <a:rPr lang="en-US" dirty="0">
                <a:solidFill>
                  <a:schemeClr val="tx1"/>
                </a:solidFill>
                <a:latin typeface="Arial"/>
                <a:ea typeface="+mn-lt"/>
                <a:cs typeface="+mn-lt"/>
              </a:rPr>
              <a:t>istogram </a:t>
            </a:r>
            <a:r>
              <a:rPr lang="en-US" dirty="0" err="1">
                <a:solidFill>
                  <a:schemeClr val="tx1"/>
                </a:solidFill>
                <a:latin typeface="Arial"/>
                <a:ea typeface="+mn-lt"/>
                <a:cs typeface="+mn-lt"/>
              </a:rPr>
              <a:t>eşitleme</a:t>
            </a:r>
            <a:r>
              <a:rPr lang="en-US" dirty="0">
                <a:solidFill>
                  <a:schemeClr val="tx1"/>
                </a:solidFill>
                <a:latin typeface="Arial"/>
                <a:ea typeface="+mn-lt"/>
                <a:cs typeface="+mn-lt"/>
              </a:rPr>
              <a:t> </a:t>
            </a:r>
            <a:r>
              <a:rPr lang="en-US" dirty="0" err="1">
                <a:solidFill>
                  <a:schemeClr val="tx1"/>
                </a:solidFill>
                <a:latin typeface="Arial"/>
                <a:ea typeface="+mn-lt"/>
                <a:cs typeface="+mn-lt"/>
              </a:rPr>
              <a:t>kullanılarak</a:t>
            </a:r>
            <a:r>
              <a:rPr lang="en-US" dirty="0">
                <a:solidFill>
                  <a:schemeClr val="tx1"/>
                </a:solidFill>
                <a:latin typeface="Arial"/>
                <a:ea typeface="+mn-lt"/>
                <a:cs typeface="+mn-lt"/>
              </a:rPr>
              <a:t> </a:t>
            </a:r>
            <a:r>
              <a:rPr lang="en-US" dirty="0" err="1">
                <a:solidFill>
                  <a:schemeClr val="tx1"/>
                </a:solidFill>
                <a:latin typeface="Arial"/>
                <a:ea typeface="+mn-lt"/>
                <a:cs typeface="+mn-lt"/>
              </a:rPr>
              <a:t>renk</a:t>
            </a:r>
            <a:r>
              <a:rPr lang="en-US" dirty="0">
                <a:solidFill>
                  <a:schemeClr val="tx1"/>
                </a:solidFill>
                <a:latin typeface="Arial"/>
                <a:ea typeface="+mn-lt"/>
                <a:cs typeface="+mn-lt"/>
              </a:rPr>
              <a:t> </a:t>
            </a:r>
            <a:r>
              <a:rPr lang="en-US" dirty="0" err="1">
                <a:solidFill>
                  <a:schemeClr val="tx1"/>
                </a:solidFill>
                <a:latin typeface="Arial"/>
                <a:ea typeface="+mn-lt"/>
                <a:cs typeface="+mn-lt"/>
              </a:rPr>
              <a:t>değerleri</a:t>
            </a:r>
            <a:r>
              <a:rPr lang="en-US" dirty="0">
                <a:solidFill>
                  <a:schemeClr val="tx1"/>
                </a:solidFill>
                <a:latin typeface="Arial"/>
                <a:ea typeface="+mn-lt"/>
                <a:cs typeface="+mn-lt"/>
              </a:rPr>
              <a:t> </a:t>
            </a:r>
            <a:r>
              <a:rPr lang="en-US" dirty="0" err="1">
                <a:solidFill>
                  <a:schemeClr val="tx1"/>
                </a:solidFill>
                <a:latin typeface="Arial"/>
                <a:ea typeface="+mn-lt"/>
                <a:cs typeface="+mn-lt"/>
              </a:rPr>
              <a:t>düzgün</a:t>
            </a:r>
            <a:r>
              <a:rPr lang="en-US" dirty="0">
                <a:solidFill>
                  <a:schemeClr val="tx1"/>
                </a:solidFill>
                <a:latin typeface="Arial"/>
                <a:ea typeface="+mn-lt"/>
                <a:cs typeface="+mn-lt"/>
              </a:rPr>
              <a:t> </a:t>
            </a:r>
            <a:r>
              <a:rPr lang="en-US" dirty="0" err="1">
                <a:solidFill>
                  <a:schemeClr val="tx1"/>
                </a:solidFill>
                <a:latin typeface="Arial"/>
                <a:ea typeface="+mn-lt"/>
                <a:cs typeface="+mn-lt"/>
              </a:rPr>
              <a:t>dağılımlı</a:t>
            </a:r>
            <a:r>
              <a:rPr lang="en-US" dirty="0">
                <a:solidFill>
                  <a:schemeClr val="tx1"/>
                </a:solidFill>
                <a:latin typeface="Arial"/>
                <a:ea typeface="+mn-lt"/>
                <a:cs typeface="+mn-lt"/>
              </a:rPr>
              <a:t> </a:t>
            </a:r>
            <a:r>
              <a:rPr lang="en-US" dirty="0" err="1">
                <a:solidFill>
                  <a:schemeClr val="tx1"/>
                </a:solidFill>
                <a:latin typeface="Arial"/>
                <a:ea typeface="+mn-lt"/>
                <a:cs typeface="+mn-lt"/>
              </a:rPr>
              <a:t>olması</a:t>
            </a:r>
            <a:r>
              <a:rPr lang="en-US" dirty="0">
                <a:solidFill>
                  <a:schemeClr val="tx1"/>
                </a:solidFill>
                <a:latin typeface="Arial"/>
                <a:ea typeface="+mn-lt"/>
                <a:cs typeface="+mn-lt"/>
              </a:rPr>
              <a:t> </a:t>
            </a:r>
            <a:r>
              <a:rPr lang="en-US" dirty="0" err="1">
                <a:solidFill>
                  <a:schemeClr val="tx1"/>
                </a:solidFill>
                <a:latin typeface="Arial"/>
                <a:ea typeface="+mn-lt"/>
                <a:cs typeface="+mn-lt"/>
              </a:rPr>
              <a:t>sağlanmıştır</a:t>
            </a:r>
            <a:r>
              <a:rPr lang="en-US" dirty="0">
                <a:solidFill>
                  <a:schemeClr val="tx1"/>
                </a:solidFill>
                <a:latin typeface="Arial"/>
                <a:ea typeface="+mn-lt"/>
                <a:cs typeface="+mn-lt"/>
              </a:rPr>
              <a:t> </a:t>
            </a:r>
            <a:r>
              <a:rPr lang="en-US" dirty="0" err="1">
                <a:solidFill>
                  <a:schemeClr val="tx1"/>
                </a:solidFill>
                <a:latin typeface="Arial"/>
                <a:ea typeface="+mn-lt"/>
                <a:cs typeface="+mn-lt"/>
              </a:rPr>
              <a:t>ve</a:t>
            </a:r>
            <a:r>
              <a:rPr lang="en-US" dirty="0">
                <a:solidFill>
                  <a:schemeClr val="tx1"/>
                </a:solidFill>
                <a:latin typeface="Arial"/>
                <a:ea typeface="+mn-lt"/>
                <a:cs typeface="+mn-lt"/>
              </a:rPr>
              <a:t> </a:t>
            </a:r>
            <a:r>
              <a:rPr lang="en-US" dirty="0" err="1">
                <a:solidFill>
                  <a:schemeClr val="tx1"/>
                </a:solidFill>
                <a:latin typeface="Arial"/>
                <a:ea typeface="+mn-lt"/>
                <a:cs typeface="+mn-lt"/>
              </a:rPr>
              <a:t>Ekmek</a:t>
            </a:r>
            <a:r>
              <a:rPr lang="en-US" dirty="0">
                <a:solidFill>
                  <a:schemeClr val="tx1"/>
                </a:solidFill>
                <a:latin typeface="Arial"/>
                <a:ea typeface="+mn-lt"/>
                <a:cs typeface="+mn-lt"/>
              </a:rPr>
              <a:t> </a:t>
            </a:r>
            <a:r>
              <a:rPr lang="en-US" dirty="0" err="1">
                <a:solidFill>
                  <a:schemeClr val="tx1"/>
                </a:solidFill>
                <a:latin typeface="Arial"/>
                <a:ea typeface="+mn-lt"/>
                <a:cs typeface="+mn-lt"/>
              </a:rPr>
              <a:t>dokuları</a:t>
            </a:r>
            <a:r>
              <a:rPr lang="en-US" dirty="0">
                <a:solidFill>
                  <a:schemeClr val="tx1"/>
                </a:solidFill>
                <a:latin typeface="Arial"/>
                <a:ea typeface="+mn-lt"/>
                <a:cs typeface="+mn-lt"/>
              </a:rPr>
              <a:t> </a:t>
            </a:r>
            <a:r>
              <a:rPr lang="en-US" dirty="0" err="1">
                <a:solidFill>
                  <a:schemeClr val="tx1"/>
                </a:solidFill>
                <a:latin typeface="Arial"/>
                <a:ea typeface="+mn-lt"/>
                <a:cs typeface="+mn-lt"/>
              </a:rPr>
              <a:t>açık</a:t>
            </a:r>
            <a:r>
              <a:rPr lang="en-US" dirty="0">
                <a:solidFill>
                  <a:schemeClr val="tx1"/>
                </a:solidFill>
                <a:latin typeface="Arial"/>
                <a:ea typeface="+mn-lt"/>
                <a:cs typeface="+mn-lt"/>
              </a:rPr>
              <a:t> </a:t>
            </a:r>
            <a:r>
              <a:rPr lang="en-US" dirty="0" err="1">
                <a:solidFill>
                  <a:schemeClr val="tx1"/>
                </a:solidFill>
                <a:latin typeface="Arial"/>
                <a:ea typeface="+mn-lt"/>
                <a:cs typeface="+mn-lt"/>
              </a:rPr>
              <a:t>renge</a:t>
            </a:r>
            <a:r>
              <a:rPr lang="en-US" dirty="0">
                <a:solidFill>
                  <a:schemeClr val="tx1"/>
                </a:solidFill>
                <a:latin typeface="Arial"/>
                <a:ea typeface="+mn-lt"/>
                <a:cs typeface="+mn-lt"/>
              </a:rPr>
              <a:t>, </a:t>
            </a:r>
            <a:r>
              <a:rPr lang="en-US" dirty="0" err="1">
                <a:solidFill>
                  <a:schemeClr val="tx1"/>
                </a:solidFill>
                <a:latin typeface="Arial"/>
                <a:ea typeface="+mn-lt"/>
                <a:cs typeface="+mn-lt"/>
              </a:rPr>
              <a:t>gözeneklerin</a:t>
            </a:r>
            <a:r>
              <a:rPr lang="en-US" dirty="0">
                <a:solidFill>
                  <a:schemeClr val="tx1"/>
                </a:solidFill>
                <a:latin typeface="Arial"/>
                <a:ea typeface="+mn-lt"/>
                <a:cs typeface="+mn-lt"/>
              </a:rPr>
              <a:t> </a:t>
            </a:r>
            <a:r>
              <a:rPr lang="en-US" dirty="0" err="1">
                <a:solidFill>
                  <a:schemeClr val="tx1"/>
                </a:solidFill>
                <a:latin typeface="Arial"/>
                <a:ea typeface="+mn-lt"/>
                <a:cs typeface="+mn-lt"/>
              </a:rPr>
              <a:t>ise</a:t>
            </a:r>
            <a:r>
              <a:rPr lang="en-US" dirty="0">
                <a:solidFill>
                  <a:schemeClr val="tx1"/>
                </a:solidFill>
                <a:latin typeface="Arial"/>
                <a:ea typeface="+mn-lt"/>
                <a:cs typeface="+mn-lt"/>
              </a:rPr>
              <a:t> </a:t>
            </a:r>
            <a:r>
              <a:rPr lang="en-US" dirty="0" err="1">
                <a:solidFill>
                  <a:schemeClr val="tx1"/>
                </a:solidFill>
                <a:latin typeface="Arial"/>
                <a:ea typeface="+mn-lt"/>
                <a:cs typeface="+mn-lt"/>
              </a:rPr>
              <a:t>koyu</a:t>
            </a:r>
            <a:r>
              <a:rPr lang="en-US" dirty="0">
                <a:solidFill>
                  <a:schemeClr val="tx1"/>
                </a:solidFill>
                <a:latin typeface="Arial"/>
                <a:ea typeface="+mn-lt"/>
                <a:cs typeface="+mn-lt"/>
              </a:rPr>
              <a:t> </a:t>
            </a:r>
            <a:r>
              <a:rPr lang="en-US" dirty="0" err="1">
                <a:solidFill>
                  <a:schemeClr val="tx1"/>
                </a:solidFill>
                <a:latin typeface="Arial"/>
                <a:ea typeface="+mn-lt"/>
                <a:cs typeface="+mn-lt"/>
              </a:rPr>
              <a:t>renge</a:t>
            </a:r>
            <a:r>
              <a:rPr lang="en-US" dirty="0">
                <a:solidFill>
                  <a:schemeClr val="tx1"/>
                </a:solidFill>
                <a:latin typeface="Arial"/>
                <a:ea typeface="+mn-lt"/>
                <a:cs typeface="+mn-lt"/>
              </a:rPr>
              <a:t> </a:t>
            </a:r>
            <a:r>
              <a:rPr lang="en-US" dirty="0" err="1">
                <a:solidFill>
                  <a:schemeClr val="tx1"/>
                </a:solidFill>
                <a:latin typeface="Arial"/>
                <a:ea typeface="+mn-lt"/>
                <a:cs typeface="+mn-lt"/>
              </a:rPr>
              <a:t>sahip</a:t>
            </a:r>
            <a:r>
              <a:rPr lang="en-US" dirty="0">
                <a:solidFill>
                  <a:schemeClr val="tx1"/>
                </a:solidFill>
                <a:latin typeface="Arial"/>
                <a:ea typeface="+mn-lt"/>
                <a:cs typeface="+mn-lt"/>
              </a:rPr>
              <a:t> </a:t>
            </a:r>
            <a:r>
              <a:rPr lang="en-US" dirty="0" err="1">
                <a:solidFill>
                  <a:schemeClr val="tx1"/>
                </a:solidFill>
                <a:latin typeface="Arial"/>
                <a:ea typeface="+mn-lt"/>
                <a:cs typeface="+mn-lt"/>
              </a:rPr>
              <a:t>olması</a:t>
            </a:r>
            <a:r>
              <a:rPr lang="en-US" dirty="0">
                <a:solidFill>
                  <a:schemeClr val="tx1"/>
                </a:solidFill>
                <a:latin typeface="Arial"/>
                <a:ea typeface="+mn-lt"/>
                <a:cs typeface="+mn-lt"/>
              </a:rPr>
              <a:t> </a:t>
            </a:r>
            <a:r>
              <a:rPr lang="en-US" dirty="0" err="1">
                <a:solidFill>
                  <a:schemeClr val="tx1"/>
                </a:solidFill>
                <a:latin typeface="Arial"/>
                <a:ea typeface="+mn-lt"/>
                <a:cs typeface="+mn-lt"/>
              </a:rPr>
              <a:t>sağlanmıştır</a:t>
            </a:r>
            <a:r>
              <a:rPr lang="en-US" dirty="0">
                <a:solidFill>
                  <a:schemeClr val="tx1"/>
                </a:solidFill>
                <a:latin typeface="Arial"/>
                <a:ea typeface="+mn-lt"/>
                <a:cs typeface="+mn-lt"/>
              </a:rPr>
              <a:t> </a:t>
            </a:r>
            <a:endParaRPr lang="en-US" dirty="0">
              <a:solidFill>
                <a:schemeClr val="tx1"/>
              </a:solidFill>
              <a:latin typeface="Arial"/>
              <a:cs typeface="Arial"/>
            </a:endParaRPr>
          </a:p>
        </p:txBody>
      </p:sp>
      <p:pic>
        <p:nvPicPr>
          <p:cNvPr id="4" name="Resim 4" descr="iç mekan, yiyecek, birkaç içeren bir resim&#10;&#10;Açıklama otomatik olarak oluşturuldu">
            <a:extLst>
              <a:ext uri="{FF2B5EF4-FFF2-40B4-BE49-F238E27FC236}">
                <a16:creationId xmlns:a16="http://schemas.microsoft.com/office/drawing/2014/main" id="{BF116971-5D5A-298C-AABD-D0ABFC0EC965}"/>
              </a:ext>
            </a:extLst>
          </p:cNvPr>
          <p:cNvPicPr>
            <a:picLocks noChangeAspect="1"/>
          </p:cNvPicPr>
          <p:nvPr/>
        </p:nvPicPr>
        <p:blipFill>
          <a:blip r:embed="rId2"/>
          <a:stretch>
            <a:fillRect/>
          </a:stretch>
        </p:blipFill>
        <p:spPr>
          <a:xfrm>
            <a:off x="6495118" y="868497"/>
            <a:ext cx="1955958" cy="2444949"/>
          </a:xfrm>
          <a:prstGeom prst="rect">
            <a:avLst/>
          </a:prstGeom>
        </p:spPr>
      </p:pic>
      <p:pic>
        <p:nvPicPr>
          <p:cNvPr id="6" name="Resim 6" descr="yiyecek, ekmek içeren bir resim&#10;&#10;Açıklama otomatik olarak oluşturuldu">
            <a:extLst>
              <a:ext uri="{FF2B5EF4-FFF2-40B4-BE49-F238E27FC236}">
                <a16:creationId xmlns:a16="http://schemas.microsoft.com/office/drawing/2014/main" id="{8453D24D-6104-7DF2-9ED8-D7A613272550}"/>
              </a:ext>
            </a:extLst>
          </p:cNvPr>
          <p:cNvPicPr>
            <a:picLocks noChangeAspect="1"/>
          </p:cNvPicPr>
          <p:nvPr/>
        </p:nvPicPr>
        <p:blipFill>
          <a:blip r:embed="rId3"/>
          <a:stretch>
            <a:fillRect/>
          </a:stretch>
        </p:blipFill>
        <p:spPr>
          <a:xfrm>
            <a:off x="6373301" y="3459297"/>
            <a:ext cx="2188229" cy="2444949"/>
          </a:xfrm>
          <a:prstGeom prst="rect">
            <a:avLst/>
          </a:prstGeom>
        </p:spPr>
      </p:pic>
      <p:pic>
        <p:nvPicPr>
          <p:cNvPr id="5" name="Resim 5" descr="iç mekan, yiyecek, ekmek içeren bir resim&#10;&#10;Açıklama otomatik olarak oluşturuldu">
            <a:extLst>
              <a:ext uri="{FF2B5EF4-FFF2-40B4-BE49-F238E27FC236}">
                <a16:creationId xmlns:a16="http://schemas.microsoft.com/office/drawing/2014/main" id="{AD76F097-E068-D7CB-5014-FB8F325BFB21}"/>
              </a:ext>
            </a:extLst>
          </p:cNvPr>
          <p:cNvPicPr>
            <a:picLocks noChangeAspect="1"/>
          </p:cNvPicPr>
          <p:nvPr/>
        </p:nvPicPr>
        <p:blipFill>
          <a:blip r:embed="rId4"/>
          <a:stretch>
            <a:fillRect/>
          </a:stretch>
        </p:blipFill>
        <p:spPr>
          <a:xfrm>
            <a:off x="8967103" y="862340"/>
            <a:ext cx="2237128" cy="2444949"/>
          </a:xfrm>
          <a:prstGeom prst="rect">
            <a:avLst/>
          </a:prstGeom>
        </p:spPr>
      </p:pic>
      <p:pic>
        <p:nvPicPr>
          <p:cNvPr id="7" name="Resim 7" descr="yiyecek içeren bir resim&#10;&#10;Açıklama otomatik olarak oluşturuldu">
            <a:extLst>
              <a:ext uri="{FF2B5EF4-FFF2-40B4-BE49-F238E27FC236}">
                <a16:creationId xmlns:a16="http://schemas.microsoft.com/office/drawing/2014/main" id="{F70C5A03-A94E-9B9F-3225-447D14F61E47}"/>
              </a:ext>
            </a:extLst>
          </p:cNvPr>
          <p:cNvPicPr>
            <a:picLocks noChangeAspect="1"/>
          </p:cNvPicPr>
          <p:nvPr/>
        </p:nvPicPr>
        <p:blipFill>
          <a:blip r:embed="rId5"/>
          <a:stretch>
            <a:fillRect/>
          </a:stretch>
        </p:blipFill>
        <p:spPr>
          <a:xfrm>
            <a:off x="8969629" y="3453140"/>
            <a:ext cx="2286027" cy="2444949"/>
          </a:xfrm>
          <a:prstGeom prst="rect">
            <a:avLst/>
          </a:prstGeom>
        </p:spPr>
      </p:pic>
      <p:sp>
        <p:nvSpPr>
          <p:cNvPr id="8" name="Metin kutusu 7">
            <a:extLst>
              <a:ext uri="{FF2B5EF4-FFF2-40B4-BE49-F238E27FC236}">
                <a16:creationId xmlns:a16="http://schemas.microsoft.com/office/drawing/2014/main" id="{6567BA42-6EFC-BA1A-3067-D2D3D0765F04}"/>
              </a:ext>
            </a:extLst>
          </p:cNvPr>
          <p:cNvSpPr txBox="1"/>
          <p:nvPr/>
        </p:nvSpPr>
        <p:spPr>
          <a:xfrm>
            <a:off x="6506028" y="878114"/>
            <a:ext cx="3519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dirty="0">
                <a:solidFill>
                  <a:schemeClr val="bg1"/>
                </a:solidFill>
              </a:rPr>
              <a:t>1</a:t>
            </a:r>
          </a:p>
        </p:txBody>
      </p:sp>
      <p:sp>
        <p:nvSpPr>
          <p:cNvPr id="9" name="Metin kutusu 8">
            <a:extLst>
              <a:ext uri="{FF2B5EF4-FFF2-40B4-BE49-F238E27FC236}">
                <a16:creationId xmlns:a16="http://schemas.microsoft.com/office/drawing/2014/main" id="{3F69739F-9CD9-9DED-CB79-AA2644AF4FBA}"/>
              </a:ext>
            </a:extLst>
          </p:cNvPr>
          <p:cNvSpPr txBox="1"/>
          <p:nvPr/>
        </p:nvSpPr>
        <p:spPr>
          <a:xfrm>
            <a:off x="8966199" y="878113"/>
            <a:ext cx="3519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dirty="0">
                <a:solidFill>
                  <a:schemeClr val="bg1"/>
                </a:solidFill>
              </a:rPr>
              <a:t>2</a:t>
            </a:r>
          </a:p>
        </p:txBody>
      </p:sp>
      <p:sp>
        <p:nvSpPr>
          <p:cNvPr id="10" name="Metin kutusu 9">
            <a:extLst>
              <a:ext uri="{FF2B5EF4-FFF2-40B4-BE49-F238E27FC236}">
                <a16:creationId xmlns:a16="http://schemas.microsoft.com/office/drawing/2014/main" id="{518994EB-96C9-5F18-F311-16AB76240E45}"/>
              </a:ext>
            </a:extLst>
          </p:cNvPr>
          <p:cNvSpPr txBox="1"/>
          <p:nvPr/>
        </p:nvSpPr>
        <p:spPr>
          <a:xfrm>
            <a:off x="6491513" y="3541485"/>
            <a:ext cx="3519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dirty="0">
                <a:solidFill>
                  <a:schemeClr val="bg1"/>
                </a:solidFill>
              </a:rPr>
              <a:t>3</a:t>
            </a:r>
          </a:p>
        </p:txBody>
      </p:sp>
      <p:sp>
        <p:nvSpPr>
          <p:cNvPr id="12" name="Metin kutusu 11">
            <a:extLst>
              <a:ext uri="{FF2B5EF4-FFF2-40B4-BE49-F238E27FC236}">
                <a16:creationId xmlns:a16="http://schemas.microsoft.com/office/drawing/2014/main" id="{23D932D7-1735-51E7-B70E-68BAB927BFD5}"/>
              </a:ext>
            </a:extLst>
          </p:cNvPr>
          <p:cNvSpPr txBox="1"/>
          <p:nvPr/>
        </p:nvSpPr>
        <p:spPr>
          <a:xfrm>
            <a:off x="8966199" y="3541485"/>
            <a:ext cx="3519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dirty="0">
                <a:solidFill>
                  <a:schemeClr val="bg1"/>
                </a:solidFill>
              </a:rPr>
              <a:t>4</a:t>
            </a:r>
          </a:p>
        </p:txBody>
      </p:sp>
    </p:spTree>
    <p:extLst>
      <p:ext uri="{BB962C8B-B14F-4D97-AF65-F5344CB8AC3E}">
        <p14:creationId xmlns:p14="http://schemas.microsoft.com/office/powerpoint/2010/main" val="3809855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6EDBC9C2-2A39-44A2-9D95-D1DE9E2B12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4" name="Straight Connector 13">
              <a:extLst>
                <a:ext uri="{FF2B5EF4-FFF2-40B4-BE49-F238E27FC236}">
                  <a16:creationId xmlns:a16="http://schemas.microsoft.com/office/drawing/2014/main" id="{793379BC-3088-4AE8-8EF7-59370D7EB9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1DE74C-25AE-4959-99D5-0A77F1DFC8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D9235EF-4E81-496D-ADA8-13EED901E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7241A77-6415-454C-B86E-F42A280267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Başlık 1">
            <a:extLst>
              <a:ext uri="{FF2B5EF4-FFF2-40B4-BE49-F238E27FC236}">
                <a16:creationId xmlns:a16="http://schemas.microsoft.com/office/drawing/2014/main" id="{DE58E86C-7BE2-6A42-14A5-0887982DE018}"/>
              </a:ext>
            </a:extLst>
          </p:cNvPr>
          <p:cNvSpPr>
            <a:spLocks noGrp="1"/>
          </p:cNvSpPr>
          <p:nvPr>
            <p:ph type="title"/>
          </p:nvPr>
        </p:nvSpPr>
        <p:spPr>
          <a:xfrm>
            <a:off x="838200" y="727323"/>
            <a:ext cx="4933950" cy="1596291"/>
          </a:xfrm>
        </p:spPr>
        <p:txBody>
          <a:bodyPr>
            <a:normAutofit/>
          </a:bodyPr>
          <a:lstStyle/>
          <a:p>
            <a:pPr>
              <a:lnSpc>
                <a:spcPct val="90000"/>
              </a:lnSpc>
            </a:pPr>
            <a:r>
              <a:rPr lang="tr-TR" sz="3400" dirty="0">
                <a:solidFill>
                  <a:schemeClr val="tx1"/>
                </a:solidFill>
                <a:latin typeface="Arial"/>
                <a:ea typeface="+mj-lt"/>
                <a:cs typeface="+mj-lt"/>
              </a:rPr>
              <a:t>Gözeneklerin Otomatik Olarak Bölütlenmesi </a:t>
            </a:r>
            <a:endParaRPr lang="tr-TR" sz="3400">
              <a:solidFill>
                <a:schemeClr val="tx1"/>
              </a:solidFill>
              <a:latin typeface="Arial"/>
              <a:cs typeface="Arial"/>
            </a:endParaRPr>
          </a:p>
        </p:txBody>
      </p:sp>
      <p:sp>
        <p:nvSpPr>
          <p:cNvPr id="3" name="İçerik Yer Tutucusu 2">
            <a:extLst>
              <a:ext uri="{FF2B5EF4-FFF2-40B4-BE49-F238E27FC236}">
                <a16:creationId xmlns:a16="http://schemas.microsoft.com/office/drawing/2014/main" id="{D95B396B-8A1A-956C-89C6-5B8C0CC04C6E}"/>
              </a:ext>
            </a:extLst>
          </p:cNvPr>
          <p:cNvSpPr>
            <a:spLocks noGrp="1"/>
          </p:cNvSpPr>
          <p:nvPr>
            <p:ph idx="1"/>
          </p:nvPr>
        </p:nvSpPr>
        <p:spPr>
          <a:xfrm>
            <a:off x="838200" y="2434196"/>
            <a:ext cx="4933950" cy="3430575"/>
          </a:xfrm>
        </p:spPr>
        <p:txBody>
          <a:bodyPr vert="horz" lIns="91440" tIns="45720" rIns="91440" bIns="45720" rtlCol="0" anchor="t">
            <a:normAutofit lnSpcReduction="10000"/>
          </a:bodyPr>
          <a:lstStyle/>
          <a:p>
            <a:pPr marL="285750" indent="-285750">
              <a:lnSpc>
                <a:spcPct val="100000"/>
              </a:lnSpc>
              <a:buFont typeface="Arial,Sans-Serif" panose="020B0604020202020204" pitchFamily="34" charset="0"/>
            </a:pPr>
            <a:r>
              <a:rPr lang="tr-TR" dirty="0">
                <a:solidFill>
                  <a:schemeClr val="tx1"/>
                </a:solidFill>
                <a:latin typeface="Arial"/>
                <a:ea typeface="+mn-lt"/>
                <a:cs typeface="+mn-lt"/>
              </a:rPr>
              <a:t> ön işlemeden geçip, işlemeye hazır hale gelen görüntüler öncelikle otsu yöntemiyle </a:t>
            </a:r>
            <a:r>
              <a:rPr lang="tr-TR" err="1">
                <a:solidFill>
                  <a:schemeClr val="tx1"/>
                </a:solidFill>
                <a:latin typeface="Arial"/>
                <a:ea typeface="+mn-lt"/>
                <a:cs typeface="+mn-lt"/>
              </a:rPr>
              <a:t>eşiklenerek</a:t>
            </a:r>
            <a:r>
              <a:rPr lang="tr-TR" dirty="0">
                <a:solidFill>
                  <a:schemeClr val="tx1"/>
                </a:solidFill>
                <a:latin typeface="Arial"/>
                <a:ea typeface="+mn-lt"/>
                <a:cs typeface="+mn-lt"/>
              </a:rPr>
              <a:t> ikili görüntü haline dönüştürülmüştür. Otomatik bölütlemede kullanılan bu yöntemler yan tarafta diyagram ile özetlenmiştir. </a:t>
            </a:r>
          </a:p>
          <a:p>
            <a:pPr marL="285750" indent="-285750">
              <a:lnSpc>
                <a:spcPct val="100000"/>
              </a:lnSpc>
              <a:buFont typeface="Arial,Sans-Serif" panose="020B0604020202020204" pitchFamily="34" charset="0"/>
            </a:pPr>
            <a:r>
              <a:rPr lang="tr-TR" dirty="0">
                <a:solidFill>
                  <a:schemeClr val="tx1"/>
                </a:solidFill>
                <a:latin typeface="Arial"/>
                <a:ea typeface="+mn-lt"/>
                <a:cs typeface="+mn-lt"/>
              </a:rPr>
              <a:t>Otsu yöntemi, gri seviye görüntüler üzerinde uygulanabilen bir eşik belirleme yöntemidir. Bu yöntem kullanılırken m*n boyutlarında görüntünün arka plan ve ön plan olmak üzere iki sınıftan oluştuğu varsayımı yapılır</a:t>
            </a:r>
            <a:endParaRPr lang="tr-TR">
              <a:solidFill>
                <a:schemeClr val="tx1"/>
              </a:solidFill>
              <a:latin typeface="Arial"/>
              <a:cs typeface="Arial"/>
            </a:endParaRPr>
          </a:p>
        </p:txBody>
      </p:sp>
      <p:cxnSp>
        <p:nvCxnSpPr>
          <p:cNvPr id="19" name="Straight Connector 18">
            <a:extLst>
              <a:ext uri="{FF2B5EF4-FFF2-40B4-BE49-F238E27FC236}">
                <a16:creationId xmlns:a16="http://schemas.microsoft.com/office/drawing/2014/main" id="{E32B0B7D-C67A-4103-B2F0-ACE40BD56D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091410" y="574154"/>
            <a:ext cx="4590" cy="5693884"/>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 name="Resim 4">
            <a:extLst>
              <a:ext uri="{FF2B5EF4-FFF2-40B4-BE49-F238E27FC236}">
                <a16:creationId xmlns:a16="http://schemas.microsoft.com/office/drawing/2014/main" id="{311397F1-7782-307D-1348-60B349735864}"/>
              </a:ext>
            </a:extLst>
          </p:cNvPr>
          <p:cNvPicPr>
            <a:picLocks noChangeAspect="1"/>
          </p:cNvPicPr>
          <p:nvPr/>
        </p:nvPicPr>
        <p:blipFill>
          <a:blip r:embed="rId2"/>
          <a:stretch>
            <a:fillRect/>
          </a:stretch>
        </p:blipFill>
        <p:spPr>
          <a:xfrm>
            <a:off x="6715080" y="868081"/>
            <a:ext cx="4224528" cy="5120640"/>
          </a:xfrm>
          <a:prstGeom prst="rect">
            <a:avLst/>
          </a:prstGeom>
        </p:spPr>
      </p:pic>
    </p:spTree>
    <p:extLst>
      <p:ext uri="{BB962C8B-B14F-4D97-AF65-F5344CB8AC3E}">
        <p14:creationId xmlns:p14="http://schemas.microsoft.com/office/powerpoint/2010/main" val="2793542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05424FFC-1736-4E79-B8B0-3E189759E0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6" name="Straight Connector 15">
              <a:extLst>
                <a:ext uri="{FF2B5EF4-FFF2-40B4-BE49-F238E27FC236}">
                  <a16:creationId xmlns:a16="http://schemas.microsoft.com/office/drawing/2014/main" id="{62F4E679-EE44-4368-A9DB-0885B3833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flipV="1">
              <a:off x="6096000" y="572387"/>
              <a:ext cx="4520" cy="569565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1B584F4-4408-429C-BDC7-2E44A0A9B0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86BD1B7-D4C1-42C6-AD44-C257A77AEB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0B18E9E-861F-418E-84F0-E7045898DA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59D5D15-76E9-4D66-B680-59A0C17488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Başlık 1">
            <a:extLst>
              <a:ext uri="{FF2B5EF4-FFF2-40B4-BE49-F238E27FC236}">
                <a16:creationId xmlns:a16="http://schemas.microsoft.com/office/drawing/2014/main" id="{DE58E86C-7BE2-6A42-14A5-0887982DE018}"/>
              </a:ext>
            </a:extLst>
          </p:cNvPr>
          <p:cNvSpPr>
            <a:spLocks noGrp="1"/>
          </p:cNvSpPr>
          <p:nvPr>
            <p:ph type="title"/>
          </p:nvPr>
        </p:nvSpPr>
        <p:spPr>
          <a:xfrm>
            <a:off x="838200" y="970376"/>
            <a:ext cx="5209846" cy="990967"/>
          </a:xfrm>
        </p:spPr>
        <p:txBody>
          <a:bodyPr vert="horz" lIns="91440" tIns="45720" rIns="91440" bIns="45720" rtlCol="0" anchor="ctr">
            <a:noAutofit/>
          </a:bodyPr>
          <a:lstStyle/>
          <a:p>
            <a:r>
              <a:rPr lang="tr-TR" sz="3200" dirty="0" err="1">
                <a:solidFill>
                  <a:schemeClr val="tx1"/>
                </a:solidFill>
                <a:latin typeface="Arial"/>
                <a:ea typeface="+mj-lt"/>
                <a:cs typeface="+mj-lt"/>
              </a:rPr>
              <a:t>Eşiklenmiş</a:t>
            </a:r>
            <a:r>
              <a:rPr lang="tr-TR" sz="3200" dirty="0">
                <a:solidFill>
                  <a:schemeClr val="tx1"/>
                </a:solidFill>
                <a:latin typeface="Arial"/>
                <a:cs typeface="Arial"/>
              </a:rPr>
              <a:t>, bölütlenmiş ve otomatik bölütlenmiş görüntüler</a:t>
            </a:r>
            <a:endParaRPr lang="tr-TR">
              <a:solidFill>
                <a:schemeClr val="tx1"/>
              </a:solidFill>
              <a:latin typeface="Arial"/>
              <a:cs typeface="Arial"/>
            </a:endParaRPr>
          </a:p>
        </p:txBody>
      </p:sp>
      <p:sp>
        <p:nvSpPr>
          <p:cNvPr id="3" name="İçerik Yer Tutucusu 2">
            <a:extLst>
              <a:ext uri="{FF2B5EF4-FFF2-40B4-BE49-F238E27FC236}">
                <a16:creationId xmlns:a16="http://schemas.microsoft.com/office/drawing/2014/main" id="{D95B396B-8A1A-956C-89C6-5B8C0CC04C6E}"/>
              </a:ext>
            </a:extLst>
          </p:cNvPr>
          <p:cNvSpPr>
            <a:spLocks noGrp="1"/>
          </p:cNvSpPr>
          <p:nvPr>
            <p:ph idx="1"/>
          </p:nvPr>
        </p:nvSpPr>
        <p:spPr>
          <a:xfrm>
            <a:off x="838200" y="2428101"/>
            <a:ext cx="4933950" cy="3515498"/>
          </a:xfrm>
        </p:spPr>
        <p:txBody>
          <a:bodyPr vert="horz" lIns="91440" tIns="45720" rIns="91440" bIns="45720" rtlCol="0" anchor="t">
            <a:normAutofit fontScale="85000" lnSpcReduction="20000"/>
          </a:bodyPr>
          <a:lstStyle/>
          <a:p>
            <a:r>
              <a:rPr lang="tr-TR" dirty="0">
                <a:solidFill>
                  <a:schemeClr val="tx1"/>
                </a:solidFill>
                <a:latin typeface="Arial"/>
                <a:ea typeface="+mn-lt"/>
                <a:cs typeface="+mn-lt"/>
              </a:rPr>
              <a:t>1 resim yani </a:t>
            </a:r>
            <a:r>
              <a:rPr lang="tr-TR" dirty="0" err="1">
                <a:solidFill>
                  <a:schemeClr val="tx1"/>
                </a:solidFill>
                <a:latin typeface="Arial"/>
                <a:ea typeface="+mn-lt"/>
                <a:cs typeface="+mn-lt"/>
              </a:rPr>
              <a:t>eşiklenmiş</a:t>
            </a:r>
            <a:r>
              <a:rPr lang="tr-TR" dirty="0">
                <a:solidFill>
                  <a:schemeClr val="tx1"/>
                </a:solidFill>
                <a:latin typeface="Arial"/>
                <a:ea typeface="+mn-lt"/>
                <a:cs typeface="+mn-lt"/>
              </a:rPr>
              <a:t> görüntüde gözeneklerin siyah, ekmek dokusunun ise beyaz olduğu görülmektedir.</a:t>
            </a:r>
          </a:p>
          <a:p>
            <a:r>
              <a:rPr lang="tr-TR" dirty="0">
                <a:solidFill>
                  <a:schemeClr val="tx1"/>
                </a:solidFill>
                <a:latin typeface="Arial"/>
                <a:ea typeface="+mn-lt"/>
                <a:cs typeface="+mn-lt"/>
              </a:rPr>
              <a:t>2 resim de ise gözenek içleri doldurulmuş ve en büyük bağlı bileşen yöntemi kullanılarak bölütlenmiş ekmek yüzey görüntüsü gösterilmektedir böylelikle ekmek dokusu arka plandan ayırt edilmiştir bu da üzerinde doku analizi yapacağımız ekmek yüzeyinin belirlenmesi anlamına gelmektedir analizin yapılacağı bölge sınırları belirlenmiş ve ekmeğin orta bölümünden 600*840 piksel2 ’</a:t>
            </a:r>
            <a:r>
              <a:rPr lang="tr-TR" dirty="0" err="1">
                <a:solidFill>
                  <a:schemeClr val="tx1"/>
                </a:solidFill>
                <a:latin typeface="Arial"/>
                <a:ea typeface="+mn-lt"/>
                <a:cs typeface="+mn-lt"/>
              </a:rPr>
              <a:t>lik</a:t>
            </a:r>
            <a:r>
              <a:rPr lang="tr-TR" dirty="0">
                <a:solidFill>
                  <a:schemeClr val="tx1"/>
                </a:solidFill>
                <a:latin typeface="Arial"/>
                <a:ea typeface="+mn-lt"/>
                <a:cs typeface="+mn-lt"/>
              </a:rPr>
              <a:t> bir dikdörtgensel bölge olarak belirlenmiştir</a:t>
            </a:r>
            <a:endParaRPr lang="tr-TR" dirty="0">
              <a:solidFill>
                <a:schemeClr val="tx1"/>
              </a:solidFill>
              <a:latin typeface="Arial"/>
              <a:cs typeface="Arial"/>
            </a:endParaRPr>
          </a:p>
          <a:p>
            <a:r>
              <a:rPr lang="tr-TR" dirty="0">
                <a:solidFill>
                  <a:schemeClr val="tx1"/>
                </a:solidFill>
                <a:latin typeface="Arial"/>
                <a:ea typeface="+mn-lt"/>
                <a:cs typeface="+mn-lt"/>
              </a:rPr>
              <a:t>3. resim de bölütlenmiş bu dikdörtgensel bölgenin gözenek görüntüsü gösterilmiştir</a:t>
            </a:r>
            <a:endParaRPr lang="tr-TR" dirty="0">
              <a:solidFill>
                <a:schemeClr val="tx1"/>
              </a:solidFill>
              <a:latin typeface="Arial"/>
              <a:cs typeface="Arial"/>
            </a:endParaRPr>
          </a:p>
          <a:p>
            <a:endParaRPr lang="tr-TR" dirty="0">
              <a:solidFill>
                <a:schemeClr val="tx1"/>
              </a:solidFill>
              <a:latin typeface="Arial"/>
              <a:cs typeface="Arial"/>
            </a:endParaRPr>
          </a:p>
        </p:txBody>
      </p:sp>
      <p:grpSp>
        <p:nvGrpSpPr>
          <p:cNvPr id="22" name="Group 21">
            <a:extLst>
              <a:ext uri="{FF2B5EF4-FFF2-40B4-BE49-F238E27FC236}">
                <a16:creationId xmlns:a16="http://schemas.microsoft.com/office/drawing/2014/main" id="{EFCBADA7-4A11-4FDB-B48F-5E9A67E807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581265"/>
            <a:ext cx="5461306" cy="2742228"/>
            <a:chOff x="6096000" y="581265"/>
            <a:chExt cx="5461306" cy="2742228"/>
          </a:xfrm>
        </p:grpSpPr>
        <p:cxnSp>
          <p:nvCxnSpPr>
            <p:cNvPr id="23" name="Straight Connector 22">
              <a:extLst>
                <a:ext uri="{FF2B5EF4-FFF2-40B4-BE49-F238E27FC236}">
                  <a16:creationId xmlns:a16="http://schemas.microsoft.com/office/drawing/2014/main" id="{85C00FD9-8394-4DED-A5CF-F63B6955B32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6000" y="3323493"/>
              <a:ext cx="5461306"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37F87AD-9875-4123-A2FB-C2BDE788A7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826653" y="581265"/>
              <a:ext cx="0" cy="2742228"/>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6" name="Resim 6" descr="metin içeren bir resim&#10;&#10;Açıklama otomatik olarak oluşturuldu">
            <a:extLst>
              <a:ext uri="{FF2B5EF4-FFF2-40B4-BE49-F238E27FC236}">
                <a16:creationId xmlns:a16="http://schemas.microsoft.com/office/drawing/2014/main" id="{C560796D-218B-3C35-F71B-627F5BF3DE60}"/>
              </a:ext>
            </a:extLst>
          </p:cNvPr>
          <p:cNvPicPr>
            <a:picLocks noChangeAspect="1"/>
          </p:cNvPicPr>
          <p:nvPr/>
        </p:nvPicPr>
        <p:blipFill>
          <a:blip r:embed="rId2"/>
          <a:stretch>
            <a:fillRect/>
          </a:stretch>
        </p:blipFill>
        <p:spPr>
          <a:xfrm>
            <a:off x="7693590" y="3568571"/>
            <a:ext cx="2262959" cy="2602589"/>
          </a:xfrm>
          <a:prstGeom prst="rect">
            <a:avLst/>
          </a:prstGeom>
        </p:spPr>
      </p:pic>
      <p:pic>
        <p:nvPicPr>
          <p:cNvPr id="5" name="Resim 5" descr="mağara içeren bir resim&#10;&#10;Açıklama otomatik olarak oluşturuldu">
            <a:extLst>
              <a:ext uri="{FF2B5EF4-FFF2-40B4-BE49-F238E27FC236}">
                <a16:creationId xmlns:a16="http://schemas.microsoft.com/office/drawing/2014/main" id="{AAEA4275-E164-E6B8-BF5A-EADAE5C2EAA5}"/>
              </a:ext>
            </a:extLst>
          </p:cNvPr>
          <p:cNvPicPr>
            <a:picLocks noChangeAspect="1"/>
          </p:cNvPicPr>
          <p:nvPr/>
        </p:nvPicPr>
        <p:blipFill>
          <a:blip r:embed="rId3"/>
          <a:stretch>
            <a:fillRect/>
          </a:stretch>
        </p:blipFill>
        <p:spPr>
          <a:xfrm>
            <a:off x="9248300" y="837088"/>
            <a:ext cx="1971732" cy="2246989"/>
          </a:xfrm>
          <a:prstGeom prst="rect">
            <a:avLst/>
          </a:prstGeom>
        </p:spPr>
      </p:pic>
      <p:pic>
        <p:nvPicPr>
          <p:cNvPr id="4" name="Resim 4" descr="metin, beyaz içeren bir resim&#10;&#10;Açıklama otomatik olarak oluşturuldu">
            <a:extLst>
              <a:ext uri="{FF2B5EF4-FFF2-40B4-BE49-F238E27FC236}">
                <a16:creationId xmlns:a16="http://schemas.microsoft.com/office/drawing/2014/main" id="{7BDEA560-DA72-4974-77CB-2BC81F8CFF45}"/>
              </a:ext>
            </a:extLst>
          </p:cNvPr>
          <p:cNvPicPr>
            <a:picLocks noChangeAspect="1"/>
          </p:cNvPicPr>
          <p:nvPr/>
        </p:nvPicPr>
        <p:blipFill>
          <a:blip r:embed="rId4"/>
          <a:stretch>
            <a:fillRect/>
          </a:stretch>
        </p:blipFill>
        <p:spPr>
          <a:xfrm>
            <a:off x="6470720" y="834431"/>
            <a:ext cx="2107334" cy="2258224"/>
          </a:xfrm>
          <a:prstGeom prst="rect">
            <a:avLst/>
          </a:prstGeom>
        </p:spPr>
      </p:pic>
      <p:sp>
        <p:nvSpPr>
          <p:cNvPr id="7" name="Metin kutusu 6">
            <a:extLst>
              <a:ext uri="{FF2B5EF4-FFF2-40B4-BE49-F238E27FC236}">
                <a16:creationId xmlns:a16="http://schemas.microsoft.com/office/drawing/2014/main" id="{EA3F704B-7DA1-0944-9301-74DBFF154C26}"/>
              </a:ext>
            </a:extLst>
          </p:cNvPr>
          <p:cNvSpPr txBox="1"/>
          <p:nvPr/>
        </p:nvSpPr>
        <p:spPr>
          <a:xfrm>
            <a:off x="6109137" y="702879"/>
            <a:ext cx="37443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sz="2800" dirty="0">
                <a:latin typeface="Arial"/>
                <a:cs typeface="Arial"/>
              </a:rPr>
              <a:t>1</a:t>
            </a:r>
          </a:p>
        </p:txBody>
      </p:sp>
      <p:sp>
        <p:nvSpPr>
          <p:cNvPr id="8" name="Metin kutusu 7">
            <a:extLst>
              <a:ext uri="{FF2B5EF4-FFF2-40B4-BE49-F238E27FC236}">
                <a16:creationId xmlns:a16="http://schemas.microsoft.com/office/drawing/2014/main" id="{25FC0B15-B2F8-60C3-C36F-36F561EC7649}"/>
              </a:ext>
            </a:extLst>
          </p:cNvPr>
          <p:cNvSpPr txBox="1"/>
          <p:nvPr/>
        </p:nvSpPr>
        <p:spPr>
          <a:xfrm>
            <a:off x="8828688" y="702879"/>
            <a:ext cx="37443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sz="2800" dirty="0">
                <a:latin typeface="Arial"/>
                <a:cs typeface="Arial"/>
              </a:rPr>
              <a:t>2</a:t>
            </a:r>
          </a:p>
        </p:txBody>
      </p:sp>
      <p:sp>
        <p:nvSpPr>
          <p:cNvPr id="9" name="Metin kutusu 8">
            <a:extLst>
              <a:ext uri="{FF2B5EF4-FFF2-40B4-BE49-F238E27FC236}">
                <a16:creationId xmlns:a16="http://schemas.microsoft.com/office/drawing/2014/main" id="{99CF5F35-07C9-0243-4129-7012505247F8}"/>
              </a:ext>
            </a:extLst>
          </p:cNvPr>
          <p:cNvSpPr txBox="1"/>
          <p:nvPr/>
        </p:nvSpPr>
        <p:spPr>
          <a:xfrm>
            <a:off x="7330964" y="3658913"/>
            <a:ext cx="37443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sz="2800" dirty="0">
                <a:latin typeface="Arial"/>
                <a:cs typeface="Arial"/>
              </a:rPr>
              <a:t>3</a:t>
            </a:r>
          </a:p>
        </p:txBody>
      </p:sp>
    </p:spTree>
    <p:extLst>
      <p:ext uri="{BB962C8B-B14F-4D97-AF65-F5344CB8AC3E}">
        <p14:creationId xmlns:p14="http://schemas.microsoft.com/office/powerpoint/2010/main" val="37116075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6EDBC9C2-2A39-44A2-9D95-D1DE9E2B12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4" name="Straight Connector 13">
              <a:extLst>
                <a:ext uri="{FF2B5EF4-FFF2-40B4-BE49-F238E27FC236}">
                  <a16:creationId xmlns:a16="http://schemas.microsoft.com/office/drawing/2014/main" id="{793379BC-3088-4AE8-8EF7-59370D7EB9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1DE74C-25AE-4959-99D5-0A77F1DFC8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D9235EF-4E81-496D-ADA8-13EED901E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7241A77-6415-454C-B86E-F42A280267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Başlık 1">
            <a:extLst>
              <a:ext uri="{FF2B5EF4-FFF2-40B4-BE49-F238E27FC236}">
                <a16:creationId xmlns:a16="http://schemas.microsoft.com/office/drawing/2014/main" id="{DE58E86C-7BE2-6A42-14A5-0887982DE018}"/>
              </a:ext>
            </a:extLst>
          </p:cNvPr>
          <p:cNvSpPr>
            <a:spLocks noGrp="1"/>
          </p:cNvSpPr>
          <p:nvPr>
            <p:ph type="title"/>
          </p:nvPr>
        </p:nvSpPr>
        <p:spPr>
          <a:xfrm>
            <a:off x="838200" y="727323"/>
            <a:ext cx="5216415" cy="1596291"/>
          </a:xfrm>
        </p:spPr>
        <p:txBody>
          <a:bodyPr vert="horz" lIns="91440" tIns="45720" rIns="91440" bIns="45720" rtlCol="0" anchor="ctr">
            <a:noAutofit/>
          </a:bodyPr>
          <a:lstStyle/>
          <a:p>
            <a:r>
              <a:rPr lang="tr-TR" sz="2800" dirty="0">
                <a:solidFill>
                  <a:schemeClr val="tx1"/>
                </a:solidFill>
                <a:latin typeface="Arial"/>
                <a:ea typeface="+mj-lt"/>
                <a:cs typeface="+mj-lt"/>
              </a:rPr>
              <a:t>Bağlantılı Bileşen Etiketleme İle Gözenek Etiketleme</a:t>
            </a:r>
          </a:p>
          <a:p>
            <a:pPr>
              <a:lnSpc>
                <a:spcPct val="90000"/>
              </a:lnSpc>
            </a:pPr>
            <a:endParaRPr lang="tr-TR" sz="2800" dirty="0">
              <a:solidFill>
                <a:schemeClr val="tx1"/>
              </a:solidFill>
              <a:latin typeface="Arial"/>
              <a:cs typeface="Arial"/>
            </a:endParaRPr>
          </a:p>
        </p:txBody>
      </p:sp>
      <p:sp>
        <p:nvSpPr>
          <p:cNvPr id="3" name="İçerik Yer Tutucusu 2">
            <a:extLst>
              <a:ext uri="{FF2B5EF4-FFF2-40B4-BE49-F238E27FC236}">
                <a16:creationId xmlns:a16="http://schemas.microsoft.com/office/drawing/2014/main" id="{D95B396B-8A1A-956C-89C6-5B8C0CC04C6E}"/>
              </a:ext>
            </a:extLst>
          </p:cNvPr>
          <p:cNvSpPr>
            <a:spLocks noGrp="1"/>
          </p:cNvSpPr>
          <p:nvPr>
            <p:ph idx="1"/>
          </p:nvPr>
        </p:nvSpPr>
        <p:spPr>
          <a:xfrm>
            <a:off x="667407" y="1888973"/>
            <a:ext cx="5380640" cy="4383074"/>
          </a:xfrm>
        </p:spPr>
        <p:txBody>
          <a:bodyPr vert="horz" lIns="91440" tIns="45720" rIns="91440" bIns="45720" rtlCol="0" anchor="t">
            <a:normAutofit lnSpcReduction="10000"/>
          </a:bodyPr>
          <a:lstStyle/>
          <a:p>
            <a:pPr marL="285750" indent="-285750">
              <a:lnSpc>
                <a:spcPct val="100000"/>
              </a:lnSpc>
              <a:buFont typeface="Arial,Sans-Serif" panose="020B0604020202020204" pitchFamily="34" charset="0"/>
            </a:pPr>
            <a:r>
              <a:rPr lang="tr-TR" sz="1600" dirty="0">
                <a:solidFill>
                  <a:schemeClr val="tx1"/>
                </a:solidFill>
                <a:latin typeface="Arial"/>
                <a:ea typeface="+mn-lt"/>
                <a:cs typeface="+mn-lt"/>
              </a:rPr>
              <a:t> Şekil 1’te belli bir bölgede etiketlenmiş gözeneklere ait temsili bir görüntü gösterilmiştir. Yapılan çalışmada farklı büyüklükteki gözeneklerin sayılarındaki değişimlerin gözlenmesi amacıyla gözenekler 0,002mm2 -1mm2 , 1mm2 -3mm2 , 3mm2 -5mm2 ve 5mm2 - 7mm2 olmak üzere 4 sınıfa ayrılmıştır. Her bir sınıf, bir etiket grubuna dâhil edilmiştir. Böylelikle her bir gruptaki gözeneklerin önce sınırları belirlenmiş sonra da bu sınırlara etiket grubuna göre, Şekil 2’te görüldüğü gibi, bir renk değeri atanarak otomatik olarak renklendirilmesi yapılmıştır</a:t>
            </a:r>
          </a:p>
          <a:p>
            <a:pPr marL="285750" indent="-285750">
              <a:lnSpc>
                <a:spcPct val="100000"/>
              </a:lnSpc>
              <a:buFont typeface="Arial,Sans-Serif" panose="020B0604020202020204" pitchFamily="34" charset="0"/>
            </a:pPr>
            <a:r>
              <a:rPr lang="tr-TR" sz="1600" dirty="0">
                <a:solidFill>
                  <a:schemeClr val="tx1"/>
                </a:solidFill>
                <a:latin typeface="Arial"/>
                <a:ea typeface="+mn-lt"/>
                <a:cs typeface="+mn-lt"/>
              </a:rPr>
              <a:t>Şekil 3'te a) Otomatik bölütleme b) Elle bölütleme      c) Otomatik ve elle bölütlemenin çakıştırılması  verilmiştir, ZSI başarım İndeksine incelendiğinde Çalışmada elde edilen başarım değerlerinin 0,87 ile 0,93 arasında olması, önerilen yöntemlerle gerçekleştirilen bölütlemenin oldukça başarılı olduğunu ortaya koymaktadır. </a:t>
            </a:r>
            <a:endParaRPr lang="tr-TR" dirty="0"/>
          </a:p>
        </p:txBody>
      </p:sp>
      <p:cxnSp>
        <p:nvCxnSpPr>
          <p:cNvPr id="19" name="Straight Connector 18">
            <a:extLst>
              <a:ext uri="{FF2B5EF4-FFF2-40B4-BE49-F238E27FC236}">
                <a16:creationId xmlns:a16="http://schemas.microsoft.com/office/drawing/2014/main" id="{E32B0B7D-C67A-4103-B2F0-ACE40BD56D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091410" y="574154"/>
            <a:ext cx="4590" cy="5693884"/>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6" name="Resim 4">
            <a:extLst>
              <a:ext uri="{FF2B5EF4-FFF2-40B4-BE49-F238E27FC236}">
                <a16:creationId xmlns:a16="http://schemas.microsoft.com/office/drawing/2014/main" id="{4A6CF66F-0523-9ED2-63B4-C0DF767D3A95}"/>
              </a:ext>
            </a:extLst>
          </p:cNvPr>
          <p:cNvPicPr>
            <a:picLocks noChangeAspect="1"/>
          </p:cNvPicPr>
          <p:nvPr/>
        </p:nvPicPr>
        <p:blipFill>
          <a:blip r:embed="rId2"/>
          <a:stretch>
            <a:fillRect/>
          </a:stretch>
        </p:blipFill>
        <p:spPr>
          <a:xfrm>
            <a:off x="6248400" y="3424819"/>
            <a:ext cx="2355631" cy="2097293"/>
          </a:xfrm>
          <a:prstGeom prst="rect">
            <a:avLst/>
          </a:prstGeom>
        </p:spPr>
      </p:pic>
      <p:pic>
        <p:nvPicPr>
          <p:cNvPr id="8" name="Resim 6" descr="metin, vitrin, ekran görüntüsü içeren bir resim&#10;&#10;Açıklama otomatik olarak oluşturuldu">
            <a:extLst>
              <a:ext uri="{FF2B5EF4-FFF2-40B4-BE49-F238E27FC236}">
                <a16:creationId xmlns:a16="http://schemas.microsoft.com/office/drawing/2014/main" id="{719735AC-97A1-A8CC-135A-C5AF8A0AE157}"/>
              </a:ext>
            </a:extLst>
          </p:cNvPr>
          <p:cNvPicPr>
            <a:picLocks noChangeAspect="1"/>
          </p:cNvPicPr>
          <p:nvPr/>
        </p:nvPicPr>
        <p:blipFill>
          <a:blip r:embed="rId3"/>
          <a:stretch>
            <a:fillRect/>
          </a:stretch>
        </p:blipFill>
        <p:spPr>
          <a:xfrm>
            <a:off x="8749022" y="1522687"/>
            <a:ext cx="2524161" cy="4114800"/>
          </a:xfrm>
          <a:prstGeom prst="rect">
            <a:avLst/>
          </a:prstGeom>
        </p:spPr>
      </p:pic>
      <p:pic>
        <p:nvPicPr>
          <p:cNvPr id="12" name="Resim 5">
            <a:extLst>
              <a:ext uri="{FF2B5EF4-FFF2-40B4-BE49-F238E27FC236}">
                <a16:creationId xmlns:a16="http://schemas.microsoft.com/office/drawing/2014/main" id="{954A4426-56C7-AD3A-BE30-A4213112DB3B}"/>
              </a:ext>
            </a:extLst>
          </p:cNvPr>
          <p:cNvPicPr>
            <a:picLocks noChangeAspect="1"/>
          </p:cNvPicPr>
          <p:nvPr/>
        </p:nvPicPr>
        <p:blipFill>
          <a:blip r:embed="rId4"/>
          <a:stretch>
            <a:fillRect/>
          </a:stretch>
        </p:blipFill>
        <p:spPr>
          <a:xfrm>
            <a:off x="6248400" y="1526065"/>
            <a:ext cx="2362200" cy="1815468"/>
          </a:xfrm>
          <a:prstGeom prst="rect">
            <a:avLst/>
          </a:prstGeom>
        </p:spPr>
      </p:pic>
      <p:sp>
        <p:nvSpPr>
          <p:cNvPr id="18" name="Metin kutusu 17">
            <a:extLst>
              <a:ext uri="{FF2B5EF4-FFF2-40B4-BE49-F238E27FC236}">
                <a16:creationId xmlns:a16="http://schemas.microsoft.com/office/drawing/2014/main" id="{86A733D7-657B-5DF9-D7D4-A0F0CA5990C0}"/>
              </a:ext>
            </a:extLst>
          </p:cNvPr>
          <p:cNvSpPr txBox="1"/>
          <p:nvPr/>
        </p:nvSpPr>
        <p:spPr>
          <a:xfrm>
            <a:off x="6248400" y="968829"/>
            <a:ext cx="34471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sz="2400" dirty="0"/>
              <a:t>1</a:t>
            </a:r>
          </a:p>
          <a:p>
            <a:endParaRPr lang="tr-TR" sz="2400" dirty="0"/>
          </a:p>
        </p:txBody>
      </p:sp>
      <p:sp>
        <p:nvSpPr>
          <p:cNvPr id="21" name="Metin kutusu 20">
            <a:extLst>
              <a:ext uri="{FF2B5EF4-FFF2-40B4-BE49-F238E27FC236}">
                <a16:creationId xmlns:a16="http://schemas.microsoft.com/office/drawing/2014/main" id="{236B03C8-4D22-05D0-074E-62E0A9A79FD4}"/>
              </a:ext>
            </a:extLst>
          </p:cNvPr>
          <p:cNvSpPr txBox="1"/>
          <p:nvPr/>
        </p:nvSpPr>
        <p:spPr>
          <a:xfrm>
            <a:off x="8752113" y="1055914"/>
            <a:ext cx="34471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sz="2400" dirty="0"/>
              <a:t>3</a:t>
            </a:r>
          </a:p>
          <a:p>
            <a:endParaRPr lang="tr-TR" sz="2400" dirty="0"/>
          </a:p>
        </p:txBody>
      </p:sp>
      <p:sp>
        <p:nvSpPr>
          <p:cNvPr id="22" name="Metin kutusu 21">
            <a:extLst>
              <a:ext uri="{FF2B5EF4-FFF2-40B4-BE49-F238E27FC236}">
                <a16:creationId xmlns:a16="http://schemas.microsoft.com/office/drawing/2014/main" id="{27E74663-A268-2C0C-8E82-C267B42FA930}"/>
              </a:ext>
            </a:extLst>
          </p:cNvPr>
          <p:cNvSpPr txBox="1"/>
          <p:nvPr/>
        </p:nvSpPr>
        <p:spPr>
          <a:xfrm>
            <a:off x="6248399" y="5105400"/>
            <a:ext cx="34471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sz="2400" dirty="0"/>
              <a:t>2</a:t>
            </a:r>
          </a:p>
          <a:p>
            <a:endParaRPr lang="tr-TR" sz="2400" dirty="0"/>
          </a:p>
        </p:txBody>
      </p:sp>
    </p:spTree>
    <p:extLst>
      <p:ext uri="{BB962C8B-B14F-4D97-AF65-F5344CB8AC3E}">
        <p14:creationId xmlns:p14="http://schemas.microsoft.com/office/powerpoint/2010/main" val="45017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6EDBC9C2-2A39-44A2-9D95-D1DE9E2B12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4" name="Straight Connector 13">
              <a:extLst>
                <a:ext uri="{FF2B5EF4-FFF2-40B4-BE49-F238E27FC236}">
                  <a16:creationId xmlns:a16="http://schemas.microsoft.com/office/drawing/2014/main" id="{793379BC-3088-4AE8-8EF7-59370D7EB9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1DE74C-25AE-4959-99D5-0A77F1DFC8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D9235EF-4E81-496D-ADA8-13EED901E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7241A77-6415-454C-B86E-F42A280267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Başlık 1">
            <a:extLst>
              <a:ext uri="{FF2B5EF4-FFF2-40B4-BE49-F238E27FC236}">
                <a16:creationId xmlns:a16="http://schemas.microsoft.com/office/drawing/2014/main" id="{DE58E86C-7BE2-6A42-14A5-0887982DE018}"/>
              </a:ext>
            </a:extLst>
          </p:cNvPr>
          <p:cNvSpPr>
            <a:spLocks noGrp="1"/>
          </p:cNvSpPr>
          <p:nvPr>
            <p:ph type="title"/>
          </p:nvPr>
        </p:nvSpPr>
        <p:spPr>
          <a:xfrm>
            <a:off x="838200" y="727323"/>
            <a:ext cx="4933950" cy="1596291"/>
          </a:xfrm>
        </p:spPr>
        <p:txBody>
          <a:bodyPr>
            <a:normAutofit/>
          </a:bodyPr>
          <a:lstStyle/>
          <a:p>
            <a:r>
              <a:rPr lang="tr-TR" sz="4000" dirty="0">
                <a:solidFill>
                  <a:schemeClr val="tx1"/>
                </a:solidFill>
                <a:latin typeface="Arial"/>
                <a:ea typeface="+mj-lt"/>
                <a:cs typeface="+mj-lt"/>
              </a:rPr>
              <a:t>SONUÇLAR</a:t>
            </a:r>
            <a:endParaRPr lang="tr-TR" sz="4000">
              <a:solidFill>
                <a:schemeClr val="tx1"/>
              </a:solidFill>
              <a:latin typeface="Arial"/>
              <a:cs typeface="Arial"/>
            </a:endParaRPr>
          </a:p>
        </p:txBody>
      </p:sp>
      <p:sp>
        <p:nvSpPr>
          <p:cNvPr id="3" name="İçerik Yer Tutucusu 2">
            <a:extLst>
              <a:ext uri="{FF2B5EF4-FFF2-40B4-BE49-F238E27FC236}">
                <a16:creationId xmlns:a16="http://schemas.microsoft.com/office/drawing/2014/main" id="{D95B396B-8A1A-956C-89C6-5B8C0CC04C6E}"/>
              </a:ext>
            </a:extLst>
          </p:cNvPr>
          <p:cNvSpPr>
            <a:spLocks noGrp="1"/>
          </p:cNvSpPr>
          <p:nvPr>
            <p:ph idx="1"/>
          </p:nvPr>
        </p:nvSpPr>
        <p:spPr>
          <a:xfrm>
            <a:off x="838200" y="2434196"/>
            <a:ext cx="4933950" cy="3430575"/>
          </a:xfrm>
        </p:spPr>
        <p:txBody>
          <a:bodyPr vert="horz" lIns="91440" tIns="45720" rIns="91440" bIns="45720" rtlCol="0" anchor="t">
            <a:normAutofit/>
          </a:bodyPr>
          <a:lstStyle/>
          <a:p>
            <a:pPr marL="285750" indent="-285750">
              <a:buFont typeface="Arial,Sans-Serif" panose="020B0604020202020204" pitchFamily="34" charset="0"/>
            </a:pPr>
            <a:r>
              <a:rPr lang="tr-TR" dirty="0">
                <a:solidFill>
                  <a:schemeClr val="tx1"/>
                </a:solidFill>
                <a:latin typeface="Arial"/>
                <a:ea typeface="+mn-lt"/>
                <a:cs typeface="+mn-lt"/>
              </a:rPr>
              <a:t>Yapılan çalışmada görüntü işleme teknikleri kullanılarak ekmek gözenekleri bölütlenmiştir. Bu sayede ekmek doku özellikleri belirlenerek katkı maddesinin cinsine, miktarına bağlı olarak ekmek yapısında meydana gelen değişimler ve gözeneklere ait sayısal veriler elde edilerek belirlenmiştir</a:t>
            </a:r>
            <a:endParaRPr lang="tr-TR" dirty="0">
              <a:solidFill>
                <a:schemeClr val="tx1"/>
              </a:solidFill>
              <a:latin typeface="Arial"/>
              <a:cs typeface="Arial"/>
            </a:endParaRPr>
          </a:p>
        </p:txBody>
      </p:sp>
      <p:cxnSp>
        <p:nvCxnSpPr>
          <p:cNvPr id="19" name="Straight Connector 18">
            <a:extLst>
              <a:ext uri="{FF2B5EF4-FFF2-40B4-BE49-F238E27FC236}">
                <a16:creationId xmlns:a16="http://schemas.microsoft.com/office/drawing/2014/main" id="{E32B0B7D-C67A-4103-B2F0-ACE40BD56D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091410" y="574154"/>
            <a:ext cx="4590" cy="5693884"/>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 name="Resim 4" descr="tablo içeren bir resim&#10;&#10;Açıklama otomatik olarak oluşturuldu">
            <a:extLst>
              <a:ext uri="{FF2B5EF4-FFF2-40B4-BE49-F238E27FC236}">
                <a16:creationId xmlns:a16="http://schemas.microsoft.com/office/drawing/2014/main" id="{9932C9E3-310B-AD23-1B5E-2AEAFB15A658}"/>
              </a:ext>
            </a:extLst>
          </p:cNvPr>
          <p:cNvPicPr>
            <a:picLocks noChangeAspect="1"/>
          </p:cNvPicPr>
          <p:nvPr/>
        </p:nvPicPr>
        <p:blipFill>
          <a:blip r:embed="rId2"/>
          <a:stretch>
            <a:fillRect/>
          </a:stretch>
        </p:blipFill>
        <p:spPr>
          <a:xfrm>
            <a:off x="6270743" y="2034761"/>
            <a:ext cx="5297133" cy="2774142"/>
          </a:xfrm>
          <a:prstGeom prst="rect">
            <a:avLst/>
          </a:prstGeom>
        </p:spPr>
      </p:pic>
    </p:spTree>
    <p:extLst>
      <p:ext uri="{BB962C8B-B14F-4D97-AF65-F5344CB8AC3E}">
        <p14:creationId xmlns:p14="http://schemas.microsoft.com/office/powerpoint/2010/main" val="2222503826"/>
      </p:ext>
    </p:extLst>
  </p:cSld>
  <p:clrMapOvr>
    <a:masterClrMapping/>
  </p:clrMapOvr>
</p:sld>
</file>

<file path=ppt/theme/theme1.xml><?xml version="1.0" encoding="utf-8"?>
<a:theme xmlns:a="http://schemas.openxmlformats.org/drawingml/2006/main" name="ArchVTI">
  <a:themeElements>
    <a:clrScheme name="AnalogousFromDarkSeedLeftStep">
      <a:dk1>
        <a:srgbClr val="000000"/>
      </a:dk1>
      <a:lt1>
        <a:srgbClr val="FFFFFF"/>
      </a:lt1>
      <a:dk2>
        <a:srgbClr val="413124"/>
      </a:dk2>
      <a:lt2>
        <a:srgbClr val="E8E2E7"/>
      </a:lt2>
      <a:accent1>
        <a:srgbClr val="34B843"/>
      </a:accent1>
      <a:accent2>
        <a:srgbClr val="53B528"/>
      </a:accent2>
      <a:accent3>
        <a:srgbClr val="8CAE32"/>
      </a:accent3>
      <a:accent4>
        <a:srgbClr val="B6A228"/>
      </a:accent4>
      <a:accent5>
        <a:srgbClr val="D37F3C"/>
      </a:accent5>
      <a:accent6>
        <a:srgbClr val="C22E2B"/>
      </a:accent6>
      <a:hlink>
        <a:srgbClr val="A37836"/>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Geniş ekran</PresentationFormat>
  <Paragraphs>0</Paragraphs>
  <Slides>8</Slides>
  <Notes>0</Notes>
  <HiddenSlides>0</HiddenSlides>
  <MMClips>0</MMClips>
  <ScaleCrop>false</ScaleCrop>
  <HeadingPairs>
    <vt:vector size="4" baseType="variant">
      <vt:variant>
        <vt:lpstr>Tema</vt:lpstr>
      </vt:variant>
      <vt:variant>
        <vt:i4>1</vt:i4>
      </vt:variant>
      <vt:variant>
        <vt:lpstr>Slayt Başlıkları</vt:lpstr>
      </vt:variant>
      <vt:variant>
        <vt:i4>8</vt:i4>
      </vt:variant>
    </vt:vector>
  </HeadingPairs>
  <TitlesOfParts>
    <vt:vector size="9" baseType="lpstr">
      <vt:lpstr>ArchVTI</vt:lpstr>
      <vt:lpstr>Görüntü işleme teknikleri kullanılarak ekmek doku analizi</vt:lpstr>
      <vt:lpstr>Giriş</vt:lpstr>
      <vt:lpstr>Çalışmada Kullanılan işlemlerin akış diyagramı</vt:lpstr>
      <vt:lpstr>Ekmek üzerine Yapılan görüntü işleme işlemler </vt:lpstr>
      <vt:lpstr>Gözeneklerin Otomatik Olarak Bölütlenmesi </vt:lpstr>
      <vt:lpstr>Eşiklenmiş, bölütlenmiş ve otomatik bölütlenmiş görüntüler</vt:lpstr>
      <vt:lpstr>Bağlantılı Bileşen Etiketleme İle Gözenek Etiketleme </vt:lpstr>
      <vt:lpstr>SONUÇLAR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
  <cp:lastModifiedBy/>
  <cp:revision>265</cp:revision>
  <dcterms:created xsi:type="dcterms:W3CDTF">2022-11-10T18:45:53Z</dcterms:created>
  <dcterms:modified xsi:type="dcterms:W3CDTF">2022-11-10T20:12:16Z</dcterms:modified>
</cp:coreProperties>
</file>

<file path=docProps/thumbnail.jpeg>
</file>